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345" r:id="rId2"/>
    <p:sldId id="268" r:id="rId3"/>
    <p:sldId id="1018" r:id="rId4"/>
    <p:sldId id="360" r:id="rId5"/>
    <p:sldId id="953" r:id="rId6"/>
    <p:sldId id="276" r:id="rId7"/>
    <p:sldId id="997" r:id="rId8"/>
    <p:sldId id="283" r:id="rId9"/>
    <p:sldId id="1019" r:id="rId10"/>
    <p:sldId id="1001" r:id="rId11"/>
    <p:sldId id="1020" r:id="rId12"/>
    <p:sldId id="1021" r:id="rId13"/>
    <p:sldId id="1022" r:id="rId14"/>
    <p:sldId id="369" r:id="rId15"/>
    <p:sldId id="370" r:id="rId16"/>
    <p:sldId id="1023" r:id="rId17"/>
    <p:sldId id="1024" r:id="rId18"/>
    <p:sldId id="1025" r:id="rId19"/>
    <p:sldId id="1026" r:id="rId20"/>
    <p:sldId id="1027" r:id="rId21"/>
    <p:sldId id="1028" r:id="rId22"/>
    <p:sldId id="1029" r:id="rId23"/>
    <p:sldId id="1030" r:id="rId24"/>
    <p:sldId id="1031" r:id="rId25"/>
    <p:sldId id="1032" r:id="rId26"/>
    <p:sldId id="1044" r:id="rId27"/>
    <p:sldId id="1045" r:id="rId28"/>
    <p:sldId id="1046" r:id="rId29"/>
    <p:sldId id="1047" r:id="rId30"/>
    <p:sldId id="1048" r:id="rId31"/>
    <p:sldId id="1049" r:id="rId32"/>
    <p:sldId id="1050" r:id="rId33"/>
    <p:sldId id="1051" r:id="rId34"/>
    <p:sldId id="1052" r:id="rId35"/>
    <p:sldId id="1053" r:id="rId36"/>
    <p:sldId id="1054" r:id="rId37"/>
    <p:sldId id="1055" r:id="rId38"/>
    <p:sldId id="1056" r:id="rId39"/>
    <p:sldId id="1057" r:id="rId40"/>
    <p:sldId id="1033" r:id="rId41"/>
    <p:sldId id="1034" r:id="rId42"/>
    <p:sldId id="1035" r:id="rId43"/>
    <p:sldId id="1036" r:id="rId44"/>
    <p:sldId id="1043" r:id="rId45"/>
    <p:sldId id="1037" r:id="rId46"/>
    <p:sldId id="1038" r:id="rId47"/>
    <p:sldId id="1041" r:id="rId48"/>
    <p:sldId id="1040" r:id="rId49"/>
    <p:sldId id="1039" r:id="rId50"/>
    <p:sldId id="1042" r:id="rId5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cott O'Hara" initials="SO" lastIdx="1" clrIdx="0">
    <p:extLst>
      <p:ext uri="{19B8F6BF-5375-455C-9EA6-DF929625EA0E}">
        <p15:presenceInfo xmlns:p15="http://schemas.microsoft.com/office/powerpoint/2012/main" userId="4af207364510c31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88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49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426A2-CAF7-4D87-A16C-7302523A6343}" type="datetimeFigureOut">
              <a:rPr lang="en-US" smtClean="0"/>
              <a:t>3/9/2020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F3BFC-189B-4897-BB05-8CC5F14EDE27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92857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426A2-CAF7-4D87-A16C-7302523A6343}" type="datetimeFigureOut">
              <a:rPr lang="en-US" smtClean="0"/>
              <a:t>3/9/2020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F3BFC-189B-4897-BB05-8CC5F14ED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5386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426A2-CAF7-4D87-A16C-7302523A6343}" type="datetimeFigureOut">
              <a:rPr lang="en-US" smtClean="0"/>
              <a:t>3/9/2020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F3BFC-189B-4897-BB05-8CC5F14ED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8397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426A2-CAF7-4D87-A16C-7302523A6343}" type="datetimeFigureOut">
              <a:rPr lang="en-US" smtClean="0"/>
              <a:t>3/9/2020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F3BFC-189B-4897-BB05-8CC5F14EDE27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151527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426A2-CAF7-4D87-A16C-7302523A6343}" type="datetimeFigureOut">
              <a:rPr lang="en-US" smtClean="0"/>
              <a:t>3/9/2020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F3BFC-189B-4897-BB05-8CC5F14ED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3801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426A2-CAF7-4D87-A16C-7302523A6343}" type="datetimeFigureOut">
              <a:rPr lang="en-US" smtClean="0"/>
              <a:t>3/9/2020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F3BFC-189B-4897-BB05-8CC5F14EDE27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916055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426A2-CAF7-4D87-A16C-7302523A6343}" type="datetimeFigureOut">
              <a:rPr lang="en-US" smtClean="0"/>
              <a:t>3/9/2020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F3BFC-189B-4897-BB05-8CC5F14ED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0248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426A2-CAF7-4D87-A16C-7302523A6343}" type="datetimeFigureOut">
              <a:rPr lang="en-US" smtClean="0"/>
              <a:t>3/9/2020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F3BFC-189B-4897-BB05-8CC5F14ED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6117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426A2-CAF7-4D87-A16C-7302523A6343}" type="datetimeFigureOut">
              <a:rPr lang="en-US" smtClean="0"/>
              <a:t>3/9/2020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F3BFC-189B-4897-BB05-8CC5F14ED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5535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426A2-CAF7-4D87-A16C-7302523A6343}" type="datetimeFigureOut">
              <a:rPr lang="en-US" smtClean="0"/>
              <a:t>3/9/2020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F3BFC-189B-4897-BB05-8CC5F14ED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7187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426A2-CAF7-4D87-A16C-7302523A6343}" type="datetimeFigureOut">
              <a:rPr lang="en-US" smtClean="0"/>
              <a:t>3/9/2020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F3BFC-189B-4897-BB05-8CC5F14ED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4570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426A2-CAF7-4D87-A16C-7302523A6343}" type="datetimeFigureOut">
              <a:rPr lang="en-US" smtClean="0"/>
              <a:t>3/9/2020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F3BFC-189B-4897-BB05-8CC5F14ED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8556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426A2-CAF7-4D87-A16C-7302523A6343}" type="datetimeFigureOut">
              <a:rPr lang="en-US" smtClean="0"/>
              <a:t>3/9/2020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F3BFC-189B-4897-BB05-8CC5F14ED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6760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426A2-CAF7-4D87-A16C-7302523A6343}" type="datetimeFigureOut">
              <a:rPr lang="en-US" smtClean="0"/>
              <a:t>3/9/2020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F3BFC-189B-4897-BB05-8CC5F14ED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4545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426A2-CAF7-4D87-A16C-7302523A6343}" type="datetimeFigureOut">
              <a:rPr lang="en-US" smtClean="0"/>
              <a:t>3/9/2020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F3BFC-189B-4897-BB05-8CC5F14ED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0607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426A2-CAF7-4D87-A16C-7302523A6343}" type="datetimeFigureOut">
              <a:rPr lang="en-US" smtClean="0"/>
              <a:t>3/9/2020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F3BFC-189B-4897-BB05-8CC5F14ED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1399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426A2-CAF7-4D87-A16C-7302523A6343}" type="datetimeFigureOut">
              <a:rPr lang="en-US" smtClean="0"/>
              <a:t>3/9/2020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F3BFC-189B-4897-BB05-8CC5F14ED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3925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661426A2-CAF7-4D87-A16C-7302523A6343}" type="datetimeFigureOut">
              <a:rPr lang="en-US" smtClean="0"/>
              <a:t>3/9/2020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F16F3BFC-189B-4897-BB05-8CC5F14ED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87037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cs.uci.edu/~dechter/courses/ics-295/fall-2019/" TargetMode="External"/><Relationship Id="rId2" Type="http://schemas.openxmlformats.org/officeDocument/2006/relationships/hyperlink" Target="https://www.coursera.org/specializations/reinforcement-learning#courses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cs.princeton.edu/courses/archive/fall16/cos402/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/index.php?title=Markov_decision_process&amp;oldid=855934986" TargetMode="Externa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en.wikipedia.org/w/index.php?title=Markov_decision_process&amp;oldid=855934986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7E134C76-7FB4-4BB7-9322-DD8A4B179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 useBgFill="1">
        <p:nvSpPr>
          <p:cNvPr id="17" name="Snip Single Corner Rectangle 17">
            <a:extLst>
              <a:ext uri="{FF2B5EF4-FFF2-40B4-BE49-F238E27FC236}">
                <a16:creationId xmlns:a16="http://schemas.microsoft.com/office/drawing/2014/main" id="{C0C57804-4F33-4D85-AA3E-DA0F214BBD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1"/>
            <a:ext cx="12188825" cy="6857999"/>
          </a:xfrm>
          <a:prstGeom prst="snip1Rect">
            <a:avLst>
              <a:gd name="adj" fmla="val 50000"/>
            </a:avLst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9678988" cy="3673474"/>
          </a:xfrm>
        </p:spPr>
        <p:txBody>
          <a:bodyPr anchor="ctr" anchorCtr="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6000" dirty="0">
                <a:solidFill>
                  <a:schemeClr val="tx2"/>
                </a:solidFill>
              </a:rPr>
              <a:t>Multi-Armed Bandits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684211" y="4648197"/>
            <a:ext cx="8363535" cy="1524004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US" sz="2400" b="1" dirty="0">
                <a:solidFill>
                  <a:schemeClr val="tx2">
                    <a:alpha val="80000"/>
                  </a:schemeClr>
                </a:solidFill>
              </a:rPr>
              <a:t>Scott O’Hara</a:t>
            </a:r>
          </a:p>
          <a:p>
            <a:pPr>
              <a:lnSpc>
                <a:spcPct val="90000"/>
              </a:lnSpc>
            </a:pPr>
            <a:r>
              <a:rPr lang="en-US" sz="2400" b="1" dirty="0">
                <a:solidFill>
                  <a:schemeClr val="tx2">
                    <a:alpha val="80000"/>
                  </a:schemeClr>
                </a:solidFill>
              </a:rPr>
              <a:t>Metrowest Boston Developers Machine Learning Group</a:t>
            </a:r>
          </a:p>
          <a:p>
            <a:pPr>
              <a:lnSpc>
                <a:spcPct val="90000"/>
              </a:lnSpc>
            </a:pPr>
            <a:r>
              <a:rPr lang="en-US" sz="2400" b="1" dirty="0">
                <a:solidFill>
                  <a:schemeClr val="tx2">
                    <a:alpha val="80000"/>
                  </a:schemeClr>
                </a:solidFill>
              </a:rPr>
              <a:t>02/12/2020</a:t>
            </a:r>
          </a:p>
        </p:txBody>
      </p:sp>
    </p:spTree>
    <p:extLst>
      <p:ext uri="{BB962C8B-B14F-4D97-AF65-F5344CB8AC3E}">
        <p14:creationId xmlns:p14="http://schemas.microsoft.com/office/powerpoint/2010/main" val="35149513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4F65A-AF18-4CE6-845A-DA5FA3A2E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568" y="331738"/>
            <a:ext cx="10911840" cy="781180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4200" dirty="0"/>
              <a:t>The Reinforcement Learning Problem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1C9E672-2EC0-412E-A298-A563E0F373FC}"/>
              </a:ext>
            </a:extLst>
          </p:cNvPr>
          <p:cNvGrpSpPr/>
          <p:nvPr/>
        </p:nvGrpSpPr>
        <p:grpSpPr>
          <a:xfrm>
            <a:off x="2664511" y="1877281"/>
            <a:ext cx="6186196" cy="4055032"/>
            <a:chOff x="2664511" y="1877281"/>
            <a:chExt cx="6186196" cy="4055032"/>
          </a:xfrm>
        </p:grpSpPr>
        <p:sp>
          <p:nvSpPr>
            <p:cNvPr id="4" name="Flowchart: Terminator 3">
              <a:extLst>
                <a:ext uri="{FF2B5EF4-FFF2-40B4-BE49-F238E27FC236}">
                  <a16:creationId xmlns:a16="http://schemas.microsoft.com/office/drawing/2014/main" id="{59322B9E-3393-4112-A99E-D3E8B79C644F}"/>
                </a:ext>
              </a:extLst>
            </p:cNvPr>
            <p:cNvSpPr/>
            <p:nvPr/>
          </p:nvSpPr>
          <p:spPr>
            <a:xfrm>
              <a:off x="4889863" y="1877281"/>
              <a:ext cx="1884784" cy="690466"/>
            </a:xfrm>
            <a:prstGeom prst="flowChartTermina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Environment</a:t>
              </a:r>
            </a:p>
          </p:txBody>
        </p:sp>
        <p:sp>
          <p:nvSpPr>
            <p:cNvPr id="8" name="Flowchart: Terminator 7">
              <a:extLst>
                <a:ext uri="{FF2B5EF4-FFF2-40B4-BE49-F238E27FC236}">
                  <a16:creationId xmlns:a16="http://schemas.microsoft.com/office/drawing/2014/main" id="{8653F302-4066-446E-814B-6130D84B56FC}"/>
                </a:ext>
              </a:extLst>
            </p:cNvPr>
            <p:cNvSpPr/>
            <p:nvPr/>
          </p:nvSpPr>
          <p:spPr>
            <a:xfrm>
              <a:off x="5304443" y="3969556"/>
              <a:ext cx="985935" cy="690466"/>
            </a:xfrm>
            <a:prstGeom prst="flowChartTermina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Agent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Flowchart: Process 6">
                  <a:extLst>
                    <a:ext uri="{FF2B5EF4-FFF2-40B4-BE49-F238E27FC236}">
                      <a16:creationId xmlns:a16="http://schemas.microsoft.com/office/drawing/2014/main" id="{AF7F3D69-DD63-4EBB-8B3D-A2D082EA56C4}"/>
                    </a:ext>
                  </a:extLst>
                </p:cNvPr>
                <p:cNvSpPr/>
                <p:nvPr/>
              </p:nvSpPr>
              <p:spPr>
                <a:xfrm>
                  <a:off x="2664511" y="5241847"/>
                  <a:ext cx="6186196" cy="690466"/>
                </a:xfrm>
                <a:prstGeom prst="flowChartProcess">
                  <a:avLst/>
                </a:prstGeom>
                <a:solidFill>
                  <a:schemeClr val="tx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US" sz="2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US" sz="2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US" sz="2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2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2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2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a14:m>
                  <a:r>
                    <a:rPr lang="en-US" sz="2400" b="1" dirty="0">
                      <a:solidFill>
                        <a:schemeClr val="bg1"/>
                      </a:solidFill>
                    </a:rPr>
                    <a:t>…,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en-US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2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en-US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2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en-US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2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</m:oMath>
                  </a14:m>
                  <a:endParaRPr lang="en-US" sz="2400" b="1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7" name="Flowchart: Process 6">
                  <a:extLst>
                    <a:ext uri="{FF2B5EF4-FFF2-40B4-BE49-F238E27FC236}">
                      <a16:creationId xmlns:a16="http://schemas.microsoft.com/office/drawing/2014/main" id="{AF7F3D69-DD63-4EBB-8B3D-A2D082EA56C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64511" y="5241847"/>
                  <a:ext cx="6186196" cy="690466"/>
                </a:xfrm>
                <a:prstGeom prst="flowChartProcess">
                  <a:avLst/>
                </a:prstGeom>
                <a:blipFill>
                  <a:blip r:embed="rId2"/>
                  <a:stretch>
                    <a:fillRect b="-1724"/>
                  </a:stretch>
                </a:blipFill>
                <a:ln>
                  <a:solidFill>
                    <a:schemeClr val="bg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1D139FF8-F8FB-4F0A-A905-61F1BEDC5C4D}"/>
                </a:ext>
              </a:extLst>
            </p:cNvPr>
            <p:cNvGrpSpPr/>
            <p:nvPr/>
          </p:nvGrpSpPr>
          <p:grpSpPr>
            <a:xfrm>
              <a:off x="4525348" y="2213184"/>
              <a:ext cx="1614195" cy="1912775"/>
              <a:chOff x="2388636" y="1875454"/>
              <a:chExt cx="1614195" cy="1912775"/>
            </a:xfrm>
          </p:grpSpPr>
          <p:sp>
            <p:nvSpPr>
              <p:cNvPr id="9" name="Arc 8">
                <a:extLst>
                  <a:ext uri="{FF2B5EF4-FFF2-40B4-BE49-F238E27FC236}">
                    <a16:creationId xmlns:a16="http://schemas.microsoft.com/office/drawing/2014/main" id="{50D93B9D-9127-4BEB-833D-E87958DF10DF}"/>
                  </a:ext>
                </a:extLst>
              </p:cNvPr>
              <p:cNvSpPr/>
              <p:nvPr/>
            </p:nvSpPr>
            <p:spPr>
              <a:xfrm flipH="1">
                <a:off x="2388636" y="1875454"/>
                <a:ext cx="1614195" cy="1912775"/>
              </a:xfrm>
              <a:prstGeom prst="arc">
                <a:avLst>
                  <a:gd name="adj1" fmla="val 17874749"/>
                  <a:gd name="adj2" fmla="val 5399985"/>
                </a:avLst>
              </a:prstGeom>
              <a:ln w="31750">
                <a:solidFill>
                  <a:schemeClr val="accent6"/>
                </a:solidFill>
                <a:headEnd type="none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F972C5B-451F-4EBE-9BFD-66A41A26AF7D}"/>
                  </a:ext>
                </a:extLst>
              </p:cNvPr>
              <p:cNvSpPr txBox="1"/>
              <p:nvPr/>
            </p:nvSpPr>
            <p:spPr>
              <a:xfrm>
                <a:off x="2547048" y="2691674"/>
                <a:ext cx="620683" cy="307777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400" b="1" dirty="0">
                    <a:solidFill>
                      <a:srgbClr val="FF0000"/>
                    </a:solidFill>
                  </a:rPr>
                  <a:t>State</a:t>
                </a:r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D46F653E-D048-45FB-96DB-3D733BF5FAA0}"/>
                </a:ext>
              </a:extLst>
            </p:cNvPr>
            <p:cNvGrpSpPr/>
            <p:nvPr/>
          </p:nvGrpSpPr>
          <p:grpSpPr>
            <a:xfrm>
              <a:off x="3107715" y="2076354"/>
              <a:ext cx="3564292" cy="2279123"/>
              <a:chOff x="1907723" y="2058970"/>
              <a:chExt cx="2172167" cy="1912775"/>
            </a:xfrm>
          </p:grpSpPr>
          <p:sp>
            <p:nvSpPr>
              <p:cNvPr id="15" name="Arc 14">
                <a:extLst>
                  <a:ext uri="{FF2B5EF4-FFF2-40B4-BE49-F238E27FC236}">
                    <a16:creationId xmlns:a16="http://schemas.microsoft.com/office/drawing/2014/main" id="{7BD3EF40-CAA1-4019-8B87-92A822A6B37D}"/>
                  </a:ext>
                </a:extLst>
              </p:cNvPr>
              <p:cNvSpPr/>
              <p:nvPr/>
            </p:nvSpPr>
            <p:spPr>
              <a:xfrm flipH="1">
                <a:off x="2465695" y="2058970"/>
                <a:ext cx="1614195" cy="1912775"/>
              </a:xfrm>
              <a:prstGeom prst="arc">
                <a:avLst>
                  <a:gd name="adj1" fmla="val 17658525"/>
                  <a:gd name="adj2" fmla="val 5220881"/>
                </a:avLst>
              </a:prstGeom>
              <a:ln w="31750">
                <a:solidFill>
                  <a:srgbClr val="0070C0"/>
                </a:solidFill>
                <a:headEnd type="none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70C0"/>
                  </a:solidFill>
                </a:endParaRP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F5AFD82-04A5-41CB-AB4F-847140DB2CE9}"/>
                  </a:ext>
                </a:extLst>
              </p:cNvPr>
              <p:cNvSpPr txBox="1"/>
              <p:nvPr/>
            </p:nvSpPr>
            <p:spPr>
              <a:xfrm>
                <a:off x="1907723" y="2847850"/>
                <a:ext cx="510145" cy="258305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sz="1400" b="1" dirty="0">
                    <a:solidFill>
                      <a:srgbClr val="0070C0"/>
                    </a:solidFill>
                  </a:rPr>
                  <a:t>Reward</a:t>
                </a:r>
              </a:p>
            </p:txBody>
          </p:sp>
        </p:grpSp>
        <p:sp>
          <p:nvSpPr>
            <p:cNvPr id="17" name="Arc 16">
              <a:extLst>
                <a:ext uri="{FF2B5EF4-FFF2-40B4-BE49-F238E27FC236}">
                  <a16:creationId xmlns:a16="http://schemas.microsoft.com/office/drawing/2014/main" id="{5FAA8483-7717-4C8B-8DF6-A48891208333}"/>
                </a:ext>
              </a:extLst>
            </p:cNvPr>
            <p:cNvSpPr/>
            <p:nvPr/>
          </p:nvSpPr>
          <p:spPr>
            <a:xfrm rot="10800000" flipH="1">
              <a:off x="4889864" y="2222516"/>
              <a:ext cx="2537304" cy="2132960"/>
            </a:xfrm>
            <a:prstGeom prst="arc">
              <a:avLst>
                <a:gd name="adj1" fmla="val 16685046"/>
                <a:gd name="adj2" fmla="val 3458204"/>
              </a:avLst>
            </a:prstGeom>
            <a:ln w="31750">
              <a:solidFill>
                <a:srgbClr val="00B050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97C85C2-ADB2-4E3E-A874-CED45CAB49AC}"/>
                </a:ext>
              </a:extLst>
            </p:cNvPr>
            <p:cNvSpPr txBox="1"/>
            <p:nvPr/>
          </p:nvSpPr>
          <p:spPr>
            <a:xfrm>
              <a:off x="7633271" y="3135107"/>
              <a:ext cx="753732" cy="307777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00" b="1" dirty="0">
                  <a:solidFill>
                    <a:srgbClr val="00B050"/>
                  </a:solidFill>
                </a:rPr>
                <a:t>Action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508199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4F65A-AF18-4CE6-845A-DA5FA3A2E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568" y="331738"/>
            <a:ext cx="11449656" cy="781180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4200" dirty="0"/>
              <a:t>The Multi-Arm Bandit Learning Problem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1C9E672-2EC0-412E-A298-A563E0F373FC}"/>
              </a:ext>
            </a:extLst>
          </p:cNvPr>
          <p:cNvGrpSpPr/>
          <p:nvPr/>
        </p:nvGrpSpPr>
        <p:grpSpPr>
          <a:xfrm>
            <a:off x="3083142" y="1877281"/>
            <a:ext cx="5303861" cy="4132098"/>
            <a:chOff x="3083142" y="1877281"/>
            <a:chExt cx="5303861" cy="4132098"/>
          </a:xfrm>
        </p:grpSpPr>
        <p:sp>
          <p:nvSpPr>
            <p:cNvPr id="4" name="Flowchart: Terminator 3">
              <a:extLst>
                <a:ext uri="{FF2B5EF4-FFF2-40B4-BE49-F238E27FC236}">
                  <a16:creationId xmlns:a16="http://schemas.microsoft.com/office/drawing/2014/main" id="{59322B9E-3393-4112-A99E-D3E8B79C644F}"/>
                </a:ext>
              </a:extLst>
            </p:cNvPr>
            <p:cNvSpPr/>
            <p:nvPr/>
          </p:nvSpPr>
          <p:spPr>
            <a:xfrm>
              <a:off x="4889863" y="1877281"/>
              <a:ext cx="1884784" cy="690466"/>
            </a:xfrm>
            <a:prstGeom prst="flowChartTermina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Environment</a:t>
              </a:r>
            </a:p>
          </p:txBody>
        </p:sp>
        <p:sp>
          <p:nvSpPr>
            <p:cNvPr id="8" name="Flowchart: Terminator 7">
              <a:extLst>
                <a:ext uri="{FF2B5EF4-FFF2-40B4-BE49-F238E27FC236}">
                  <a16:creationId xmlns:a16="http://schemas.microsoft.com/office/drawing/2014/main" id="{8653F302-4066-446E-814B-6130D84B56FC}"/>
                </a:ext>
              </a:extLst>
            </p:cNvPr>
            <p:cNvSpPr/>
            <p:nvPr/>
          </p:nvSpPr>
          <p:spPr>
            <a:xfrm>
              <a:off x="5304443" y="3969556"/>
              <a:ext cx="985935" cy="690466"/>
            </a:xfrm>
            <a:prstGeom prst="flowChartTermina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Agent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Flowchart: Process 6">
                  <a:extLst>
                    <a:ext uri="{FF2B5EF4-FFF2-40B4-BE49-F238E27FC236}">
                      <a16:creationId xmlns:a16="http://schemas.microsoft.com/office/drawing/2014/main" id="{AF7F3D69-DD63-4EBB-8B3D-A2D082EA56C4}"/>
                    </a:ext>
                  </a:extLst>
                </p:cNvPr>
                <p:cNvSpPr/>
                <p:nvPr/>
              </p:nvSpPr>
              <p:spPr>
                <a:xfrm>
                  <a:off x="3730224" y="5318913"/>
                  <a:ext cx="4204062" cy="690466"/>
                </a:xfrm>
                <a:prstGeom prst="flowChartProcess">
                  <a:avLst/>
                </a:prstGeom>
                <a:solidFill>
                  <a:schemeClr val="tx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US" sz="2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US" sz="2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2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2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sz="2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sz="2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a14:m>
                  <a:r>
                    <a:rPr lang="en-US" sz="2400" b="1" dirty="0">
                      <a:solidFill>
                        <a:schemeClr val="bg1"/>
                      </a:solidFill>
                    </a:rPr>
                    <a:t>…</a:t>
                  </a:r>
                  <a14:m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r>
                        <a:rPr lang="en-US" sz="2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</m:oMath>
                  </a14:m>
                  <a:endParaRPr lang="en-US" sz="2400" b="1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7" name="Flowchart: Process 6">
                  <a:extLst>
                    <a:ext uri="{FF2B5EF4-FFF2-40B4-BE49-F238E27FC236}">
                      <a16:creationId xmlns:a16="http://schemas.microsoft.com/office/drawing/2014/main" id="{AF7F3D69-DD63-4EBB-8B3D-A2D082EA56C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0224" y="5318913"/>
                  <a:ext cx="4204062" cy="690466"/>
                </a:xfrm>
                <a:prstGeom prst="flowChartProcess">
                  <a:avLst/>
                </a:prstGeom>
                <a:blipFill>
                  <a:blip r:embed="rId2"/>
                  <a:stretch>
                    <a:fillRect b="-1724"/>
                  </a:stretch>
                </a:blipFill>
                <a:ln>
                  <a:solidFill>
                    <a:schemeClr val="bg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D46F653E-D048-45FB-96DB-3D733BF5FAA0}"/>
                </a:ext>
              </a:extLst>
            </p:cNvPr>
            <p:cNvGrpSpPr/>
            <p:nvPr/>
          </p:nvGrpSpPr>
          <p:grpSpPr>
            <a:xfrm>
              <a:off x="3083142" y="2076354"/>
              <a:ext cx="3588864" cy="2279123"/>
              <a:chOff x="1892748" y="2058970"/>
              <a:chExt cx="2187142" cy="1912775"/>
            </a:xfrm>
          </p:grpSpPr>
          <p:sp>
            <p:nvSpPr>
              <p:cNvPr id="15" name="Arc 14">
                <a:extLst>
                  <a:ext uri="{FF2B5EF4-FFF2-40B4-BE49-F238E27FC236}">
                    <a16:creationId xmlns:a16="http://schemas.microsoft.com/office/drawing/2014/main" id="{7BD3EF40-CAA1-4019-8B87-92A822A6B37D}"/>
                  </a:ext>
                </a:extLst>
              </p:cNvPr>
              <p:cNvSpPr/>
              <p:nvPr/>
            </p:nvSpPr>
            <p:spPr>
              <a:xfrm flipH="1">
                <a:off x="2465695" y="2058970"/>
                <a:ext cx="1614195" cy="1912775"/>
              </a:xfrm>
              <a:prstGeom prst="arc">
                <a:avLst>
                  <a:gd name="adj1" fmla="val 17658525"/>
                  <a:gd name="adj2" fmla="val 5220881"/>
                </a:avLst>
              </a:prstGeom>
              <a:ln w="31750">
                <a:solidFill>
                  <a:srgbClr val="0070C0"/>
                </a:solidFill>
                <a:headEnd type="none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70C0"/>
                  </a:solidFill>
                </a:endParaRP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F5AFD82-04A5-41CB-AB4F-847140DB2CE9}"/>
                  </a:ext>
                </a:extLst>
              </p:cNvPr>
              <p:cNvSpPr txBox="1"/>
              <p:nvPr/>
            </p:nvSpPr>
            <p:spPr>
              <a:xfrm>
                <a:off x="1892748" y="2886204"/>
                <a:ext cx="510145" cy="258305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sz="1400" b="1" dirty="0">
                    <a:solidFill>
                      <a:srgbClr val="0070C0"/>
                    </a:solidFill>
                  </a:rPr>
                  <a:t>Reward</a:t>
                </a:r>
              </a:p>
            </p:txBody>
          </p:sp>
        </p:grpSp>
        <p:sp>
          <p:nvSpPr>
            <p:cNvPr id="17" name="Arc 16">
              <a:extLst>
                <a:ext uri="{FF2B5EF4-FFF2-40B4-BE49-F238E27FC236}">
                  <a16:creationId xmlns:a16="http://schemas.microsoft.com/office/drawing/2014/main" id="{5FAA8483-7717-4C8B-8DF6-A48891208333}"/>
                </a:ext>
              </a:extLst>
            </p:cNvPr>
            <p:cNvSpPr/>
            <p:nvPr/>
          </p:nvSpPr>
          <p:spPr>
            <a:xfrm rot="10800000" flipH="1">
              <a:off x="4889864" y="2222516"/>
              <a:ext cx="2537304" cy="2132960"/>
            </a:xfrm>
            <a:prstGeom prst="arc">
              <a:avLst>
                <a:gd name="adj1" fmla="val 16685046"/>
                <a:gd name="adj2" fmla="val 3458204"/>
              </a:avLst>
            </a:prstGeom>
            <a:ln w="31750">
              <a:solidFill>
                <a:srgbClr val="00B050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97C85C2-ADB2-4E3E-A874-CED45CAB49AC}"/>
                </a:ext>
              </a:extLst>
            </p:cNvPr>
            <p:cNvSpPr txBox="1"/>
            <p:nvPr/>
          </p:nvSpPr>
          <p:spPr>
            <a:xfrm>
              <a:off x="7633271" y="3135107"/>
              <a:ext cx="753732" cy="307777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00" b="1" dirty="0">
                  <a:solidFill>
                    <a:srgbClr val="00B050"/>
                  </a:solidFill>
                </a:rPr>
                <a:t>Action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000035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4F65A-AF18-4CE6-845A-DA5FA3A2E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422" y="202631"/>
            <a:ext cx="9549029" cy="850902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4200" dirty="0"/>
              <a:t>Why Study Multi-armed Bandits?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FCC680-90E6-4C10-A1D3-3A5FE0139F5B}"/>
              </a:ext>
            </a:extLst>
          </p:cNvPr>
          <p:cNvSpPr txBox="1"/>
          <p:nvPr/>
        </p:nvSpPr>
        <p:spPr>
          <a:xfrm>
            <a:off x="911962" y="1267037"/>
            <a:ext cx="9415947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/>
              <a:t>Multi-armed bandits can be used to create agents to solve real-world problems.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/>
              <a:t>A simple model can make it easier to understand  important issues that are hard to address using a more complex model.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/>
              <a:t>Here, we will use multi-armed bandits to approach the exploration vs. exploitation trade-off in reinforcement learning.</a:t>
            </a:r>
          </a:p>
        </p:txBody>
      </p:sp>
    </p:spTree>
    <p:extLst>
      <p:ext uri="{BB962C8B-B14F-4D97-AF65-F5344CB8AC3E}">
        <p14:creationId xmlns:p14="http://schemas.microsoft.com/office/powerpoint/2010/main" val="17276564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4F65A-AF18-4CE6-845A-DA5FA3A2E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422" y="202631"/>
            <a:ext cx="9549029" cy="850902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4200" dirty="0"/>
              <a:t>Multi-armed bandit Applications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FCC680-90E6-4C10-A1D3-3A5FE0139F5B}"/>
              </a:ext>
            </a:extLst>
          </p:cNvPr>
          <p:cNvSpPr txBox="1"/>
          <p:nvPr/>
        </p:nvSpPr>
        <p:spPr>
          <a:xfrm>
            <a:off x="1153684" y="1443841"/>
            <a:ext cx="988463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Medical treatment in clinical trials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Online ad placement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Webpage personalization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Network packet routing</a:t>
            </a:r>
          </a:p>
        </p:txBody>
      </p:sp>
    </p:spTree>
    <p:extLst>
      <p:ext uri="{BB962C8B-B14F-4D97-AF65-F5344CB8AC3E}">
        <p14:creationId xmlns:p14="http://schemas.microsoft.com/office/powerpoint/2010/main" val="34188532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4F65A-AF18-4CE6-845A-DA5FA3A2E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0512" y="91563"/>
            <a:ext cx="8571907" cy="1287562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4200" dirty="0"/>
              <a:t>choosing an action: exploration vs exploitation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53D919-221E-4D00-B650-AD2BE7B29895}"/>
              </a:ext>
            </a:extLst>
          </p:cNvPr>
          <p:cNvSpPr txBox="1"/>
          <p:nvPr/>
        </p:nvSpPr>
        <p:spPr>
          <a:xfrm>
            <a:off x="449800" y="1548226"/>
            <a:ext cx="1129239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buFont typeface="Courier New" panose="02070309020205020404" pitchFamily="49" charset="0"/>
              <a:buChar char="o"/>
            </a:pPr>
            <a:r>
              <a:rPr lang="en-US" sz="3200" dirty="0"/>
              <a:t>How should an agent choose an action? An obvious answer is simply to follow the current policy. However, this is often not the best way to improve your model.</a:t>
            </a:r>
          </a:p>
          <a:p>
            <a:pPr marL="457200" indent="-457200" algn="l">
              <a:buFont typeface="Courier New" panose="02070309020205020404" pitchFamily="49" charset="0"/>
              <a:buChar char="o"/>
            </a:pPr>
            <a:endParaRPr lang="en-US" sz="3200" dirty="0"/>
          </a:p>
          <a:p>
            <a:pPr marL="457200" indent="-457200" algn="l">
              <a:buFont typeface="Courier New" panose="02070309020205020404" pitchFamily="49" charset="0"/>
              <a:buChar char="o"/>
            </a:pPr>
            <a:r>
              <a:rPr lang="en-US" sz="3200" b="1" dirty="0"/>
              <a:t>Exploit: </a:t>
            </a:r>
            <a:r>
              <a:rPr lang="en-US" sz="3200" dirty="0"/>
              <a:t>use your current model to maximize the expected utility now.</a:t>
            </a:r>
          </a:p>
          <a:p>
            <a:pPr marL="457200" indent="-457200" algn="l">
              <a:buFont typeface="Courier New" panose="02070309020205020404" pitchFamily="49" charset="0"/>
              <a:buChar char="o"/>
            </a:pPr>
            <a:endParaRPr lang="en-US" sz="3200" b="1" dirty="0"/>
          </a:p>
          <a:p>
            <a:pPr marL="457200" indent="-457200" algn="l">
              <a:buFont typeface="Courier New" panose="02070309020205020404" pitchFamily="49" charset="0"/>
              <a:buChar char="o"/>
            </a:pPr>
            <a:r>
              <a:rPr lang="en-US" sz="3200" b="1" dirty="0"/>
              <a:t>Explore: </a:t>
            </a:r>
            <a:r>
              <a:rPr lang="en-US" sz="3200" dirty="0"/>
              <a:t>choose an action that will help you improve your model.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24731426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4F65A-AF18-4CE6-845A-DA5FA3A2E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8618" y="206679"/>
            <a:ext cx="8114761" cy="1341547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4200" dirty="0"/>
              <a:t>How/When should we explore / exploit 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53D919-221E-4D00-B650-AD2BE7B29895}"/>
              </a:ext>
            </a:extLst>
          </p:cNvPr>
          <p:cNvSpPr txBox="1"/>
          <p:nvPr/>
        </p:nvSpPr>
        <p:spPr>
          <a:xfrm>
            <a:off x="449798" y="1679750"/>
            <a:ext cx="1129239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buFont typeface="Courier New" panose="02070309020205020404" pitchFamily="49" charset="0"/>
              <a:buChar char="o"/>
            </a:pPr>
            <a:r>
              <a:rPr lang="en-US" sz="3200" b="1" dirty="0"/>
              <a:t>How to Exploit? </a:t>
            </a:r>
            <a:r>
              <a:rPr lang="en-US" sz="3200" dirty="0"/>
              <a:t>use the current policy.</a:t>
            </a:r>
          </a:p>
          <a:p>
            <a:pPr marL="457200" indent="-457200" algn="l">
              <a:buFont typeface="Courier New" panose="02070309020205020404" pitchFamily="49" charset="0"/>
              <a:buChar char="o"/>
            </a:pPr>
            <a:endParaRPr lang="en-US" sz="3200" b="1" dirty="0"/>
          </a:p>
          <a:p>
            <a:pPr marL="457200" indent="-457200" algn="l">
              <a:buFont typeface="Courier New" panose="02070309020205020404" pitchFamily="49" charset="0"/>
              <a:buChar char="o"/>
            </a:pPr>
            <a:r>
              <a:rPr lang="en-US" sz="3200" b="1" dirty="0"/>
              <a:t>How to Explore?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/>
              <a:t>choose an action randomly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/>
              <a:t>be optimistic about the rewards you will receive.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/>
              <a:t>choose an action you have used less often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US" sz="3200" b="1" dirty="0"/>
              <a:t>When to exploit? When to explore? How much time in exploration vs time in exploitation?</a:t>
            </a:r>
          </a:p>
        </p:txBody>
      </p:sp>
    </p:spTree>
    <p:extLst>
      <p:ext uri="{BB962C8B-B14F-4D97-AF65-F5344CB8AC3E}">
        <p14:creationId xmlns:p14="http://schemas.microsoft.com/office/powerpoint/2010/main" val="26669326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4F65A-AF18-4CE6-845A-DA5FA3A2E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49628"/>
            <a:ext cx="12192000" cy="850902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4000" dirty="0"/>
              <a:t>5 multi-armed Bandit Algorithms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FCC680-90E6-4C10-A1D3-3A5FE0139F5B}"/>
              </a:ext>
            </a:extLst>
          </p:cNvPr>
          <p:cNvSpPr txBox="1"/>
          <p:nvPr/>
        </p:nvSpPr>
        <p:spPr>
          <a:xfrm>
            <a:off x="800125" y="1425119"/>
            <a:ext cx="1059174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sz="3200" dirty="0"/>
              <a:t>Greedy</a:t>
            </a:r>
          </a:p>
          <a:p>
            <a:pPr marL="742950" indent="-742950">
              <a:buFont typeface="+mj-lt"/>
              <a:buAutoNum type="arabicPeriod"/>
            </a:pPr>
            <a:endParaRPr lang="en-US" sz="3200" dirty="0"/>
          </a:p>
          <a:p>
            <a:pPr marL="742950" indent="-742950">
              <a:buFont typeface="+mj-lt"/>
              <a:buAutoNum type="arabicPeriod"/>
            </a:pPr>
            <a:r>
              <a:rPr lang="en-US" sz="3200" dirty="0">
                <a:ea typeface="Cambria Math" panose="02040503050406030204" pitchFamily="18" charset="0"/>
              </a:rPr>
              <a:t>ϵ-Greedy</a:t>
            </a:r>
          </a:p>
          <a:p>
            <a:pPr marL="742950" indent="-742950">
              <a:buFont typeface="+mj-lt"/>
              <a:buAutoNum type="arabicPeriod"/>
            </a:pPr>
            <a:endParaRPr lang="en-US" sz="3200" dirty="0">
              <a:ea typeface="Cambria Math" panose="02040503050406030204" pitchFamily="18" charset="0"/>
            </a:endParaRPr>
          </a:p>
          <a:p>
            <a:pPr marL="742950" indent="-742950">
              <a:buFont typeface="+mj-lt"/>
              <a:buAutoNum type="arabicPeriod"/>
            </a:pPr>
            <a:r>
              <a:rPr lang="en-US" sz="3200" dirty="0">
                <a:ea typeface="Cambria Math" panose="02040503050406030204" pitchFamily="18" charset="0"/>
              </a:rPr>
              <a:t>Greedy with optimistic initial values</a:t>
            </a:r>
          </a:p>
          <a:p>
            <a:pPr marL="742950" indent="-742950">
              <a:buFont typeface="+mj-lt"/>
              <a:buAutoNum type="arabicPeriod"/>
            </a:pPr>
            <a:endParaRPr lang="en-US" sz="3200" dirty="0">
              <a:ea typeface="Cambria Math" panose="02040503050406030204" pitchFamily="18" charset="0"/>
            </a:endParaRPr>
          </a:p>
          <a:p>
            <a:pPr marL="742950" indent="-742950">
              <a:buFont typeface="+mj-lt"/>
              <a:buAutoNum type="arabicPeriod"/>
            </a:pPr>
            <a:r>
              <a:rPr lang="en-US" sz="3200" dirty="0">
                <a:ea typeface="Cambria Math" panose="02040503050406030204" pitchFamily="18" charset="0"/>
              </a:rPr>
              <a:t>ϵ-Greedy with decreasing ϵ. </a:t>
            </a:r>
          </a:p>
          <a:p>
            <a:pPr marL="742950" indent="-742950">
              <a:buFont typeface="+mj-lt"/>
              <a:buAutoNum type="arabicPeriod"/>
            </a:pPr>
            <a:endParaRPr lang="en-US" sz="3200" dirty="0">
              <a:ea typeface="Cambria Math" panose="02040503050406030204" pitchFamily="18" charset="0"/>
            </a:endParaRPr>
          </a:p>
          <a:p>
            <a:pPr marL="742950" indent="-742950">
              <a:buFont typeface="+mj-lt"/>
              <a:buAutoNum type="arabicPeriod"/>
            </a:pPr>
            <a:r>
              <a:rPr lang="en-US" sz="3200" dirty="0">
                <a:ea typeface="Cambria Math" panose="02040503050406030204" pitchFamily="18" charset="0"/>
              </a:rPr>
              <a:t>Upper-confidence bound (UCB) action selection</a:t>
            </a:r>
          </a:p>
        </p:txBody>
      </p:sp>
    </p:spTree>
    <p:extLst>
      <p:ext uri="{BB962C8B-B14F-4D97-AF65-F5344CB8AC3E}">
        <p14:creationId xmlns:p14="http://schemas.microsoft.com/office/powerpoint/2010/main" val="7624399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4F65A-AF18-4CE6-845A-DA5FA3A2E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0860" y="284833"/>
            <a:ext cx="5010276" cy="850902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4200" dirty="0"/>
              <a:t>Greedy Method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AFCC680-90E6-4C10-A1D3-3A5FE0139F5B}"/>
                  </a:ext>
                </a:extLst>
              </p:cNvPr>
              <p:cNvSpPr txBox="1"/>
              <p:nvPr/>
            </p:nvSpPr>
            <p:spPr>
              <a:xfrm>
                <a:off x="1579168" y="1500060"/>
                <a:ext cx="9323294" cy="43080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3200" dirty="0"/>
                  <a:t>At time </a:t>
                </a:r>
                <a:r>
                  <a:rPr lang="en-US" sz="3200" i="1" dirty="0"/>
                  <a:t>t, </a:t>
                </a:r>
                <a:r>
                  <a:rPr lang="en-US" sz="3200" dirty="0"/>
                  <a:t>estimate the expected value for each action:</a:t>
                </a:r>
              </a:p>
              <a:p>
                <a:pPr lvl="1"/>
                <a:endParaRPr lang="en-US" sz="2800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Sum</m:t>
                          </m:r>
                          <m:r>
                            <m:rPr>
                              <m:nor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of</m:t>
                          </m:r>
                          <m:r>
                            <m:rPr>
                              <m:nor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rewards</m:t>
                          </m:r>
                          <m:r>
                            <m:rPr>
                              <m:nor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when</m:t>
                          </m:r>
                          <m:r>
                            <m:rPr>
                              <m:nor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action</m:t>
                          </m:r>
                          <m:r>
                            <m:rPr>
                              <m:nor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a</m:t>
                          </m:r>
                          <m:r>
                            <m:rPr>
                              <m:nor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is</m:t>
                          </m:r>
                          <m:r>
                            <m:rPr>
                              <m:nor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taken</m:t>
                          </m:r>
                          <m:r>
                            <m:rPr>
                              <m:nor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prior</m:t>
                          </m:r>
                          <m:r>
                            <m:rPr>
                              <m:nor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to</m:t>
                          </m:r>
                          <m:r>
                            <m:rPr>
                              <m:nor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t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Number</m:t>
                          </m:r>
                          <m:r>
                            <m:rPr>
                              <m:nor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of</m:t>
                          </m:r>
                          <m:r>
                            <m:rPr>
                              <m:nor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times</m:t>
                          </m:r>
                          <m:r>
                            <m:rPr>
                              <m:nor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action</m:t>
                          </m:r>
                          <m:r>
                            <m:rPr>
                              <m:nor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a</m:t>
                          </m:r>
                          <m:r>
                            <m:rPr>
                              <m:nor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is</m:t>
                          </m:r>
                          <m:r>
                            <m:rPr>
                              <m:nor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taken</m:t>
                          </m:r>
                          <m:r>
                            <m:rPr>
                              <m:nor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prior</m:t>
                          </m:r>
                          <m:r>
                            <m:rPr>
                              <m:nor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to</m:t>
                          </m:r>
                          <m:r>
                            <m:rPr>
                              <m:nor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t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  <a:p>
                <a:endParaRPr lang="en-US" sz="32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3200" dirty="0"/>
                  <a:t>Select the action with the maximum value.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sz="3200" dirty="0"/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𝑎𝑟𝑔𝑚𝑎𝑥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AFCC680-90E6-4C10-A1D3-3A5FE0139F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9168" y="1500060"/>
                <a:ext cx="9323294" cy="4308039"/>
              </a:xfrm>
              <a:prstGeom prst="rect">
                <a:avLst/>
              </a:prstGeom>
              <a:blipFill>
                <a:blip r:embed="rId2"/>
                <a:stretch>
                  <a:fillRect l="-1504" t="-18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511981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4F65A-AF18-4CE6-845A-DA5FA3A2E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348" y="409109"/>
            <a:ext cx="10835301" cy="850902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4200" dirty="0"/>
              <a:t>Greedy Method Weaknesses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FCC680-90E6-4C10-A1D3-3A5FE0139F5B}"/>
              </a:ext>
            </a:extLst>
          </p:cNvPr>
          <p:cNvSpPr txBox="1"/>
          <p:nvPr/>
        </p:nvSpPr>
        <p:spPr>
          <a:xfrm>
            <a:off x="678348" y="2025503"/>
            <a:ext cx="1083530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Always exploits current knowledge, no exploration.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Can get stuck with a suboptimal action.</a:t>
            </a:r>
          </a:p>
        </p:txBody>
      </p:sp>
    </p:spTree>
    <p:extLst>
      <p:ext uri="{BB962C8B-B14F-4D97-AF65-F5344CB8AC3E}">
        <p14:creationId xmlns:p14="http://schemas.microsoft.com/office/powerpoint/2010/main" val="33364188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4F65A-AF18-4CE6-845A-DA5FA3A2E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349" y="168478"/>
            <a:ext cx="10835301" cy="850902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4400" dirty="0">
                <a:latin typeface="Cambria Math" panose="02040503050406030204" pitchFamily="18" charset="0"/>
                <a:ea typeface="Cambria Math" panose="02040503050406030204" pitchFamily="18" charset="0"/>
              </a:rPr>
              <a:t>ϵ</a:t>
            </a:r>
            <a:r>
              <a:rPr lang="en-US" sz="4400" dirty="0">
                <a:ea typeface="Cambria Math" panose="02040503050406030204" pitchFamily="18" charset="0"/>
              </a:rPr>
              <a:t>-Greedy </a:t>
            </a:r>
            <a:r>
              <a:rPr lang="en-US" sz="4200" dirty="0"/>
              <a:t>Method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AFCC680-90E6-4C10-A1D3-3A5FE0139F5B}"/>
                  </a:ext>
                </a:extLst>
              </p:cNvPr>
              <p:cNvSpPr txBox="1"/>
              <p:nvPr/>
            </p:nvSpPr>
            <p:spPr>
              <a:xfrm>
                <a:off x="909977" y="1195226"/>
                <a:ext cx="10506957" cy="51782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At time </a:t>
                </a:r>
                <a:r>
                  <a:rPr lang="en-US" sz="2800" i="1" dirty="0"/>
                  <a:t>t, </a:t>
                </a:r>
                <a:r>
                  <a:rPr lang="en-US" sz="2800" dirty="0"/>
                  <a:t>estimate the expected value for each action: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sz="2800" b="0" i="1" dirty="0">
                  <a:latin typeface="Cambria Math" panose="02040503050406030204" pitchFamily="18" charset="0"/>
                </a:endParaRPr>
              </a:p>
              <a:p>
                <a:pPr lvl="1"/>
                <a:r>
                  <a:rPr lang="en-US" sz="2800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sz="2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2800">
                            <a:latin typeface="Cambria Math" panose="02040503050406030204" pitchFamily="18" charset="0"/>
                          </a:rPr>
                          <m:t>Sum</m:t>
                        </m:r>
                        <m:r>
                          <m:rPr>
                            <m:nor/>
                          </m:rPr>
                          <a:rPr lang="en-US" sz="280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2800">
                            <a:latin typeface="Cambria Math" panose="02040503050406030204" pitchFamily="18" charset="0"/>
                          </a:rPr>
                          <m:t>of</m:t>
                        </m:r>
                        <m:r>
                          <m:rPr>
                            <m:nor/>
                          </m:rPr>
                          <a:rPr lang="en-US" sz="280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2800">
                            <a:latin typeface="Cambria Math" panose="02040503050406030204" pitchFamily="18" charset="0"/>
                          </a:rPr>
                          <m:t>rewards</m:t>
                        </m:r>
                        <m:r>
                          <m:rPr>
                            <m:nor/>
                          </m:rPr>
                          <a:rPr lang="en-US" sz="280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2800">
                            <a:latin typeface="Cambria Math" panose="02040503050406030204" pitchFamily="18" charset="0"/>
                          </a:rPr>
                          <m:t>when</m:t>
                        </m:r>
                        <m:r>
                          <m:rPr>
                            <m:nor/>
                          </m:rPr>
                          <a:rPr lang="en-US" sz="280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2800">
                            <a:latin typeface="Cambria Math" panose="02040503050406030204" pitchFamily="18" charset="0"/>
                          </a:rPr>
                          <m:t>action</m:t>
                        </m:r>
                        <m:r>
                          <m:rPr>
                            <m:nor/>
                          </m:rPr>
                          <a:rPr lang="en-US" sz="280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2800" i="1"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m:rPr>
                            <m:nor/>
                          </m:rPr>
                          <a:rPr lang="en-US" sz="280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2800">
                            <a:latin typeface="Cambria Math" panose="02040503050406030204" pitchFamily="18" charset="0"/>
                          </a:rPr>
                          <m:t>is</m:t>
                        </m:r>
                        <m:r>
                          <m:rPr>
                            <m:nor/>
                          </m:rPr>
                          <a:rPr lang="en-US" sz="280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2800">
                            <a:latin typeface="Cambria Math" panose="02040503050406030204" pitchFamily="18" charset="0"/>
                          </a:rPr>
                          <m:t>taken</m:t>
                        </m:r>
                        <m:r>
                          <m:rPr>
                            <m:nor/>
                          </m:rPr>
                          <a:rPr lang="en-US" sz="280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2800">
                            <a:latin typeface="Cambria Math" panose="02040503050406030204" pitchFamily="18" charset="0"/>
                          </a:rPr>
                          <m:t>prior</m:t>
                        </m:r>
                        <m:r>
                          <m:rPr>
                            <m:nor/>
                          </m:rPr>
                          <a:rPr lang="en-US" sz="280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2800">
                            <a:latin typeface="Cambria Math" panose="02040503050406030204" pitchFamily="18" charset="0"/>
                          </a:rPr>
                          <m:t>to</m:t>
                        </m:r>
                        <m:r>
                          <m:rPr>
                            <m:nor/>
                          </m:rPr>
                          <a:rPr lang="en-US" sz="280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2800" i="1">
                            <a:latin typeface="Cambria Math" panose="02040503050406030204" pitchFamily="18" charset="0"/>
                          </a:rPr>
                          <m:t>t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sz="2800">
                            <a:latin typeface="Cambria Math" panose="02040503050406030204" pitchFamily="18" charset="0"/>
                          </a:rPr>
                          <m:t>Number</m:t>
                        </m:r>
                        <m:r>
                          <m:rPr>
                            <m:nor/>
                          </m:rPr>
                          <a:rPr lang="en-US" sz="280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2800">
                            <a:latin typeface="Cambria Math" panose="02040503050406030204" pitchFamily="18" charset="0"/>
                          </a:rPr>
                          <m:t>of</m:t>
                        </m:r>
                        <m:r>
                          <m:rPr>
                            <m:nor/>
                          </m:rPr>
                          <a:rPr lang="en-US" sz="280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2800">
                            <a:latin typeface="Cambria Math" panose="02040503050406030204" pitchFamily="18" charset="0"/>
                          </a:rPr>
                          <m:t>times</m:t>
                        </m:r>
                        <m:r>
                          <m:rPr>
                            <m:nor/>
                          </m:rPr>
                          <a:rPr lang="en-US" sz="280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2800">
                            <a:latin typeface="Cambria Math" panose="02040503050406030204" pitchFamily="18" charset="0"/>
                          </a:rPr>
                          <m:t>action</m:t>
                        </m:r>
                        <m:r>
                          <m:rPr>
                            <m:nor/>
                          </m:rPr>
                          <a:rPr lang="en-US" sz="280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2800" i="1"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m:rPr>
                            <m:nor/>
                          </m:rPr>
                          <a:rPr lang="en-US" sz="280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2800">
                            <a:latin typeface="Cambria Math" panose="02040503050406030204" pitchFamily="18" charset="0"/>
                          </a:rPr>
                          <m:t>is</m:t>
                        </m:r>
                        <m:r>
                          <m:rPr>
                            <m:nor/>
                          </m:rPr>
                          <a:rPr lang="en-US" sz="280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2800">
                            <a:latin typeface="Cambria Math" panose="02040503050406030204" pitchFamily="18" charset="0"/>
                          </a:rPr>
                          <m:t>taken</m:t>
                        </m:r>
                        <m:r>
                          <m:rPr>
                            <m:nor/>
                          </m:rPr>
                          <a:rPr lang="en-US" sz="280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2800">
                            <a:latin typeface="Cambria Math" panose="02040503050406030204" pitchFamily="18" charset="0"/>
                          </a:rPr>
                          <m:t>prior</m:t>
                        </m:r>
                        <m:r>
                          <m:rPr>
                            <m:nor/>
                          </m:rPr>
                          <a:rPr lang="en-US" sz="280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2800">
                            <a:latin typeface="Cambria Math" panose="02040503050406030204" pitchFamily="18" charset="0"/>
                          </a:rPr>
                          <m:t>to</m:t>
                        </m:r>
                        <m:r>
                          <m:rPr>
                            <m:nor/>
                          </m:rPr>
                          <a:rPr lang="en-US" sz="280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2800" i="1">
                            <a:latin typeface="Cambria Math" panose="02040503050406030204" pitchFamily="18" charset="0"/>
                          </a:rPr>
                          <m:t>t</m:t>
                        </m:r>
                      </m:den>
                    </m:f>
                  </m:oMath>
                </a14:m>
                <a:endParaRPr lang="en-US" sz="2800" dirty="0"/>
              </a:p>
              <a:p>
                <a:endParaRPr lang="en-US" sz="28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With probability 1 - </a:t>
                </a:r>
                <a:r>
                  <a:rPr lang="el-GR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ϵ</a:t>
                </a:r>
                <a:r>
                  <a:rPr lang="en-US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 s</a:t>
                </a:r>
                <a:r>
                  <a:rPr lang="en-US" sz="2800" dirty="0"/>
                  <a:t>elect the action with the maximum value.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sz="2800" dirty="0"/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𝑎𝑟𝑔𝑚𝑎𝑥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  <a:p>
                <a:pPr lvl="1"/>
                <a:endParaRPr lang="en-US" sz="28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With probability </a:t>
                </a:r>
                <a:r>
                  <a:rPr lang="el-GR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ϵ</a:t>
                </a:r>
                <a:r>
                  <a:rPr lang="en-US" sz="2800" dirty="0">
                    <a:ea typeface="Cambria Math" panose="02040503050406030204" pitchFamily="18" charset="0"/>
                  </a:rPr>
                  <a:t>, randomly select an action from all the actions with equal probability.</a:t>
                </a:r>
                <a:endParaRPr lang="en-US" sz="2800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AFCC680-90E6-4C10-A1D3-3A5FE0139F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977" y="1195226"/>
                <a:ext cx="10506957" cy="5178212"/>
              </a:xfrm>
              <a:prstGeom prst="rect">
                <a:avLst/>
              </a:prstGeom>
              <a:blipFill>
                <a:blip r:embed="rId2"/>
                <a:stretch>
                  <a:fillRect l="-1044" t="-1176" r="-1508" b="-22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311652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EF1909-E818-489F-B639-1EF2D0D833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6030" y="305788"/>
            <a:ext cx="2959940" cy="919977"/>
          </a:xfrm>
        </p:spPr>
        <p:txBody>
          <a:bodyPr>
            <a:normAutofit/>
          </a:bodyPr>
          <a:lstStyle/>
          <a:p>
            <a:pPr algn="r"/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76EE63-2017-4E3A-AA98-E9A34B45A2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3463" y="1950159"/>
            <a:ext cx="10185071" cy="4602053"/>
          </a:xfrm>
        </p:spPr>
        <p:txBody>
          <a:bodyPr>
            <a:normAutofit/>
          </a:bodyPr>
          <a:lstStyle/>
          <a:p>
            <a:r>
              <a:rPr lang="en-US" dirty="0"/>
              <a:t>R. S. Sutton and A. G. Barto, </a:t>
            </a:r>
            <a:r>
              <a:rPr lang="en-US" b="1" i="1" dirty="0"/>
              <a:t>Reinforcement learning: an introduction</a:t>
            </a:r>
            <a:r>
              <a:rPr lang="en-US" dirty="0"/>
              <a:t>, Second edition. Cambridge, Massachusetts: The MIT Press, 2018.</a:t>
            </a:r>
          </a:p>
          <a:p>
            <a:r>
              <a:rPr lang="en-US" dirty="0"/>
              <a:t>M. White and A. White, </a:t>
            </a:r>
            <a:r>
              <a:rPr lang="en-US" b="1" dirty="0"/>
              <a:t>“Fundamentals of Reinforcement Learning,” </a:t>
            </a:r>
            <a:r>
              <a:rPr lang="en-US" b="1" i="1" dirty="0"/>
              <a:t>Coursera</a:t>
            </a:r>
            <a:r>
              <a:rPr lang="en-US" dirty="0"/>
              <a:t>. [Online]. Available: </a:t>
            </a:r>
            <a:r>
              <a:rPr lang="en-US" dirty="0">
                <a:hlinkClick r:id="rId2"/>
              </a:rPr>
              <a:t>https://www.coursera.org/specializations/reinforcement-learning#courses</a:t>
            </a:r>
            <a:r>
              <a:rPr lang="en-US" dirty="0"/>
              <a:t>. [Accessed: 14-Feb-2020].</a:t>
            </a:r>
          </a:p>
          <a:p>
            <a:r>
              <a:rPr lang="en-US" dirty="0"/>
              <a:t>R. Dechter, </a:t>
            </a:r>
            <a:r>
              <a:rPr lang="en-US" b="1" dirty="0"/>
              <a:t>“CompSci 295 Reinforcement Learning, Fall 2019, UC Irving.” </a:t>
            </a:r>
            <a:r>
              <a:rPr lang="en-US" dirty="0"/>
              <a:t>[Online]. This is a graduate-level seminar with pointers to many advanced resources on reinforcement learning. Available: </a:t>
            </a:r>
            <a:r>
              <a:rPr lang="en-US" dirty="0">
                <a:hlinkClick r:id="rId3"/>
              </a:rPr>
              <a:t>https://www.ics.uci.edu/~dechter/courses/ics-295/fall-2019/</a:t>
            </a:r>
            <a:r>
              <a:rPr lang="en-US" dirty="0"/>
              <a:t>. [Accessed: 14-Feb-2020]</a:t>
            </a:r>
          </a:p>
          <a:p>
            <a:r>
              <a:rPr lang="en-US" dirty="0"/>
              <a:t>S. Arora and E. </a:t>
            </a:r>
            <a:r>
              <a:rPr lang="en-US" dirty="0" err="1"/>
              <a:t>Hazan</a:t>
            </a:r>
            <a:r>
              <a:rPr lang="en-US" dirty="0"/>
              <a:t>, </a:t>
            </a:r>
            <a:r>
              <a:rPr lang="en-US" b="1" dirty="0"/>
              <a:t>“Machine Learning and Artificial Intelligence.” </a:t>
            </a:r>
            <a:r>
              <a:rPr lang="en-US" dirty="0"/>
              <a:t>[Online]. Available: </a:t>
            </a:r>
            <a:r>
              <a:rPr lang="en-US" dirty="0">
                <a:hlinkClick r:id="rId4"/>
              </a:rPr>
              <a:t>https://www.cs.princeton.edu/courses/archive/fall16/cos402/</a:t>
            </a:r>
            <a:r>
              <a:rPr lang="en-US" dirty="0"/>
              <a:t>. [Accessed: 14-Feb-2020].</a:t>
            </a:r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55819E5-D210-43D4-A829-3CCF4BF91B60}"/>
              </a:ext>
            </a:extLst>
          </p:cNvPr>
          <p:cNvSpPr/>
          <p:nvPr/>
        </p:nvSpPr>
        <p:spPr>
          <a:xfrm>
            <a:off x="2040426" y="1225765"/>
            <a:ext cx="811114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tx1"/>
                </a:solidFill>
              </a:rPr>
              <a:t>The material for this talk is primarily drawn from these resources:</a:t>
            </a:r>
          </a:p>
        </p:txBody>
      </p:sp>
    </p:spTree>
    <p:extLst>
      <p:ext uri="{BB962C8B-B14F-4D97-AF65-F5344CB8AC3E}">
        <p14:creationId xmlns:p14="http://schemas.microsoft.com/office/powerpoint/2010/main" val="24952925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4F65A-AF18-4CE6-845A-DA5FA3A2E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422" y="202631"/>
            <a:ext cx="9549029" cy="850902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4200" dirty="0"/>
              <a:t>Experiments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AFCC680-90E6-4C10-A1D3-3A5FE0139F5B}"/>
                  </a:ext>
                </a:extLst>
              </p:cNvPr>
              <p:cNvSpPr txBox="1"/>
              <p:nvPr/>
            </p:nvSpPr>
            <p:spPr>
              <a:xfrm>
                <a:off x="1403764" y="1260537"/>
                <a:ext cx="8432343" cy="4462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571500" indent="-571500">
                  <a:buFont typeface="Arial" panose="020B0604020202020204" pitchFamily="34" charset="0"/>
                  <a:buChar char="•"/>
                </a:pPr>
                <a:r>
                  <a:rPr lang="en-US" sz="3200" dirty="0"/>
                  <a:t>Setup: (one run)</a:t>
                </a:r>
              </a:p>
              <a:p>
                <a:pPr marL="914400" lvl="1" indent="-457200">
                  <a:buFontTx/>
                  <a:buChar char="-"/>
                </a:pPr>
                <a:r>
                  <a:rPr lang="en-US" sz="2800" dirty="0"/>
                  <a:t>10-armed bandits</a:t>
                </a:r>
              </a:p>
              <a:p>
                <a:pPr marL="914400" lvl="1" indent="-457200">
                  <a:buFontTx/>
                  <a:buChar char="-"/>
                </a:pPr>
                <a:r>
                  <a:rPr lang="en-US" sz="2800" dirty="0"/>
                  <a:t>Draw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800" dirty="0"/>
                  <a:t> from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𝐺𝑎𝑢𝑠𝑠𝑖𝑎𝑛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,…,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10</m:t>
                    </m:r>
                  </m:oMath>
                </a14:m>
                <a:endParaRPr lang="en-US" sz="2800" dirty="0"/>
              </a:p>
              <a:p>
                <a:pPr marL="1371600" lvl="2" indent="-4572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the expectation/mean of rewards for action i.</a:t>
                </a:r>
              </a:p>
              <a:p>
                <a:pPr marL="914400" lvl="1" indent="-457200">
                  <a:buFontTx/>
                  <a:buChar char="-"/>
                </a:pPr>
                <a:r>
                  <a:rPr lang="en-US" sz="2800" dirty="0"/>
                  <a:t>Rewards of action i at time 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/>
                        </m:ctrlPr>
                      </m:sSubPr>
                      <m:e>
                        <m:r>
                          <a:rPr lang="en-US" sz="2800"/>
                          <m:t>𝑥</m:t>
                        </m:r>
                      </m:e>
                      <m:sub>
                        <m:r>
                          <a:rPr lang="en-US" sz="2800"/>
                          <m:t>𝑖</m:t>
                        </m:r>
                      </m:sub>
                    </m:sSub>
                    <m:r>
                      <a:rPr lang="en-US" sz="2800"/>
                      <m:t>(</m:t>
                    </m:r>
                    <m:r>
                      <a:rPr lang="en-US" sz="2800"/>
                      <m:t>𝑡</m:t>
                    </m:r>
                    <m:r>
                      <a:rPr lang="en-US" sz="2800"/>
                      <m:t>)</m:t>
                    </m:r>
                  </m:oMath>
                </a14:m>
                <a:endParaRPr lang="en-US" sz="2800" dirty="0"/>
              </a:p>
              <a:p>
                <a:pPr marL="1371600" lvl="2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~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𝐺𝑎𝑢𝑠𝑠𝑖𝑎𝑛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/>
                  <a:t>,1)</a:t>
                </a:r>
              </a:p>
              <a:p>
                <a:pPr marL="914400" lvl="1" indent="-457200">
                  <a:buFontTx/>
                  <a:buChar char="-"/>
                </a:pPr>
                <a:r>
                  <a:rPr lang="en-US" sz="2800" dirty="0"/>
                  <a:t>Play 2000 rounds/steps</a:t>
                </a:r>
              </a:p>
              <a:p>
                <a:pPr marL="914400" lvl="1" indent="-457200">
                  <a:buFontTx/>
                  <a:buChar char="-"/>
                </a:pPr>
                <a:r>
                  <a:rPr lang="en-US" sz="2800" dirty="0"/>
                  <a:t>Average return at each time step</a:t>
                </a:r>
              </a:p>
              <a:p>
                <a:pPr marL="457200" indent="-457200">
                  <a:buFontTx/>
                  <a:buChar char="-"/>
                </a:pPr>
                <a:endParaRPr lang="en-US" sz="3200" dirty="0"/>
              </a:p>
              <a:p>
                <a:pPr marL="571500" indent="-571500">
                  <a:buFont typeface="Arial" panose="020B0604020202020204" pitchFamily="34" charset="0"/>
                  <a:buChar char="•"/>
                </a:pPr>
                <a:r>
                  <a:rPr lang="en-US" sz="3200" dirty="0"/>
                  <a:t>Average over 1000 runs</a:t>
                </a: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AFCC680-90E6-4C10-A1D3-3A5FE0139F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3764" y="1260537"/>
                <a:ext cx="8432343" cy="4462760"/>
              </a:xfrm>
              <a:prstGeom prst="rect">
                <a:avLst/>
              </a:prstGeom>
              <a:blipFill>
                <a:blip r:embed="rId2"/>
                <a:stretch>
                  <a:fillRect l="-1662" t="-1776" b="-35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079437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B6FDB87-658F-4CDE-AD7F-BAAAFBDC68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9953" y="418680"/>
            <a:ext cx="8383170" cy="602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7495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B6FDB87-658F-4CDE-AD7F-BAAAFBDC68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95555" y="240633"/>
            <a:ext cx="9163898" cy="6399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905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B6FDB87-658F-4CDE-AD7F-BAAAFBDC68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68800" y="240633"/>
            <a:ext cx="7617407" cy="6399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6628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B6FDB87-658F-4CDE-AD7F-BAAAFBDC68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00884" y="677602"/>
            <a:ext cx="7617407" cy="5502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8231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B6FDB87-658F-4CDE-AD7F-BAAAFBDC68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76926" y="282081"/>
            <a:ext cx="8438147" cy="6293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3224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B6FDB87-658F-4CDE-AD7F-BAAAFBDC68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7283" y="636608"/>
            <a:ext cx="10691439" cy="550954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E94FFF3-ECFA-4D38-A5BF-37634305AC9F}"/>
              </a:ext>
            </a:extLst>
          </p:cNvPr>
          <p:cNvSpPr/>
          <p:nvPr/>
        </p:nvSpPr>
        <p:spPr>
          <a:xfrm>
            <a:off x="4852416" y="6463149"/>
            <a:ext cx="703478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Borrowed from M. White and A. White, </a:t>
            </a:r>
            <a:r>
              <a:rPr lang="en-US" sz="1200" b="1" dirty="0">
                <a:solidFill>
                  <a:schemeClr val="bg1"/>
                </a:solidFill>
              </a:rPr>
              <a:t>“Fundamentals of Reinforcement Learning,” </a:t>
            </a:r>
            <a:r>
              <a:rPr lang="en-US" sz="1200" b="1" i="1" dirty="0">
                <a:solidFill>
                  <a:schemeClr val="bg1"/>
                </a:solidFill>
              </a:rPr>
              <a:t>Coursera</a:t>
            </a:r>
            <a:r>
              <a:rPr lang="en-US" sz="1200" dirty="0">
                <a:solidFill>
                  <a:schemeClr val="bg1"/>
                </a:solidFill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7111365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B6FDB87-658F-4CDE-AD7F-BAAAFBDC68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9996" y="636608"/>
            <a:ext cx="10206013" cy="550954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0A1FF76-6646-4125-AD32-B94BA7247CEF}"/>
              </a:ext>
            </a:extLst>
          </p:cNvPr>
          <p:cNvSpPr/>
          <p:nvPr/>
        </p:nvSpPr>
        <p:spPr>
          <a:xfrm>
            <a:off x="4852416" y="6487533"/>
            <a:ext cx="703478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Borrowed from M. White and A. White, </a:t>
            </a:r>
            <a:r>
              <a:rPr lang="en-US" sz="1200" b="1" dirty="0">
                <a:solidFill>
                  <a:schemeClr val="bg1"/>
                </a:solidFill>
              </a:rPr>
              <a:t>“Fundamentals of Reinforcement Learning,” </a:t>
            </a:r>
            <a:r>
              <a:rPr lang="en-US" sz="1200" b="1" i="1" dirty="0">
                <a:solidFill>
                  <a:schemeClr val="bg1"/>
                </a:solidFill>
              </a:rPr>
              <a:t>Coursera</a:t>
            </a:r>
            <a:r>
              <a:rPr lang="en-US" sz="1200" dirty="0">
                <a:solidFill>
                  <a:schemeClr val="bg1"/>
                </a:solidFill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7382435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B6FDB87-658F-4CDE-AD7F-BAAAFBDC68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9996" y="691190"/>
            <a:ext cx="10206013" cy="540038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7C88FDE-85A7-4D7B-B91A-1B2276EC1538}"/>
              </a:ext>
            </a:extLst>
          </p:cNvPr>
          <p:cNvSpPr/>
          <p:nvPr/>
        </p:nvSpPr>
        <p:spPr>
          <a:xfrm>
            <a:off x="4852416" y="6463149"/>
            <a:ext cx="703478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Borrowed from M. White and A. White, </a:t>
            </a:r>
            <a:r>
              <a:rPr lang="en-US" sz="1200" b="1" dirty="0">
                <a:solidFill>
                  <a:schemeClr val="bg1"/>
                </a:solidFill>
              </a:rPr>
              <a:t>“Fundamentals of Reinforcement Learning,” </a:t>
            </a:r>
            <a:r>
              <a:rPr lang="en-US" sz="1200" b="1" i="1" dirty="0">
                <a:solidFill>
                  <a:schemeClr val="bg1"/>
                </a:solidFill>
              </a:rPr>
              <a:t>Coursera</a:t>
            </a:r>
            <a:r>
              <a:rPr lang="en-US" sz="1200" dirty="0">
                <a:solidFill>
                  <a:schemeClr val="bg1"/>
                </a:solidFill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6858761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B6FDB87-658F-4CDE-AD7F-BAAAFBDC68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13448" y="691190"/>
            <a:ext cx="9619109" cy="540038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731594B-FD93-43AB-A0FA-681C9D803299}"/>
              </a:ext>
            </a:extLst>
          </p:cNvPr>
          <p:cNvSpPr/>
          <p:nvPr/>
        </p:nvSpPr>
        <p:spPr>
          <a:xfrm>
            <a:off x="4852416" y="6463149"/>
            <a:ext cx="703478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Borrowed from M. White and A. White, </a:t>
            </a:r>
            <a:r>
              <a:rPr lang="en-US" sz="1200" b="1" dirty="0">
                <a:solidFill>
                  <a:schemeClr val="bg1"/>
                </a:solidFill>
              </a:rPr>
              <a:t>“Fundamentals of Reinforcement Learning,” </a:t>
            </a:r>
            <a:r>
              <a:rPr lang="en-US" sz="1200" b="1" i="1" dirty="0">
                <a:solidFill>
                  <a:schemeClr val="bg1"/>
                </a:solidFill>
              </a:rPr>
              <a:t>Coursera</a:t>
            </a:r>
            <a:r>
              <a:rPr lang="en-US" sz="1200" dirty="0">
                <a:solidFill>
                  <a:schemeClr val="bg1"/>
                </a:solidFill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6697866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4F65A-AF18-4CE6-845A-DA5FA3A2E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1029" y="472761"/>
            <a:ext cx="7349942" cy="597463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dirty="0"/>
              <a:t>3 Types of Machine Learning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F07CB16-6F2D-4C37-AC8F-F990E7E3E0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345" y="1688481"/>
            <a:ext cx="4410077" cy="4222647"/>
          </a:xfrm>
          <a:prstGeom prst="rect">
            <a:avLst/>
          </a:prstGeom>
          <a:ln w="15875">
            <a:solidFill>
              <a:srgbClr val="FFFFFF">
                <a:alpha val="40000"/>
              </a:srgbClr>
            </a:solidFill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2B788B1-3781-433F-8C35-BE056C4D7F29}"/>
              </a:ext>
            </a:extLst>
          </p:cNvPr>
          <p:cNvSpPr txBox="1"/>
          <p:nvPr/>
        </p:nvSpPr>
        <p:spPr>
          <a:xfrm>
            <a:off x="8434872" y="6382058"/>
            <a:ext cx="37352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Credit: </a:t>
            </a:r>
            <a:r>
              <a:rPr lang="en-US" sz="1000" dirty="0"/>
              <a:t>image borrowed from lecture slides David Silver,  DeepMind, “Introduction to Reinforcement Learning</a:t>
            </a:r>
            <a:endParaRPr lang="en-US" sz="10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6A7ABAB-F71D-43DA-A01D-E00DFE56B9ED}"/>
              </a:ext>
            </a:extLst>
          </p:cNvPr>
          <p:cNvSpPr txBox="1"/>
          <p:nvPr/>
        </p:nvSpPr>
        <p:spPr>
          <a:xfrm>
            <a:off x="5211358" y="1542985"/>
            <a:ext cx="6312092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Supervised Learning – </a:t>
            </a:r>
            <a:r>
              <a:rPr kumimoji="0" lang="en-US" sz="22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Learn a function from </a:t>
            </a:r>
            <a:r>
              <a:rPr kumimoji="0" lang="en-US" sz="220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labeled data</a:t>
            </a:r>
            <a:r>
              <a:rPr kumimoji="0" lang="en-US" sz="22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that maps input attributes to an output label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e.g., linear regression, decision trees,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SVMs.</a:t>
            </a:r>
          </a:p>
          <a:p>
            <a:pPr>
              <a:defRPr/>
            </a:pPr>
            <a:endParaRPr kumimoji="0" lang="en-US" sz="2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  <a:p>
            <a:pPr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Unsupervised Learning – </a:t>
            </a:r>
            <a:r>
              <a:rPr kumimoji="0" lang="en-US" sz="22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Learn patterns in </a:t>
            </a:r>
            <a:r>
              <a:rPr kumimoji="0" lang="en-US" sz="220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unlabeled data</a:t>
            </a:r>
            <a:r>
              <a:rPr kumimoji="0" lang="en-US" sz="22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e.g., principle component analysis or clustering algorithms such as K-means, HAC, or Gaussian mixture models.</a:t>
            </a:r>
          </a:p>
          <a:p>
            <a:pPr>
              <a:defRPr/>
            </a:pPr>
            <a:endParaRPr kumimoji="0" lang="en-US" sz="2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  <a:p>
            <a:pPr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Reinforcement Learning – </a:t>
            </a:r>
            <a:r>
              <a:rPr lang="en-US" sz="2200" dirty="0">
                <a:solidFill>
                  <a:prstClr val="white"/>
                </a:solidFill>
                <a:latin typeface="Century Gothic" panose="020B0502020202020204"/>
              </a:rPr>
              <a:t>An agent l</a:t>
            </a:r>
            <a:r>
              <a:rPr kumimoji="0" lang="en-US" sz="22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earns to maximize </a:t>
            </a:r>
            <a:r>
              <a:rPr kumimoji="0" lang="en-US" sz="220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rewards</a:t>
            </a:r>
            <a:r>
              <a:rPr kumimoji="0" lang="en-US" sz="2200" i="0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</a:t>
            </a:r>
            <a:r>
              <a:rPr lang="en-US" sz="2200" dirty="0">
                <a:solidFill>
                  <a:prstClr val="white"/>
                </a:solidFill>
                <a:latin typeface="Century Gothic" panose="020B0502020202020204"/>
              </a:rPr>
              <a:t>while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</a:t>
            </a:r>
            <a:r>
              <a:rPr kumimoji="0" lang="en-US" sz="2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acting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in an </a:t>
            </a:r>
            <a:r>
              <a:rPr kumimoji="0" lang="en-US" sz="2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uncertain environment.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709514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B6FDB87-658F-4CDE-AD7F-BAAAFBDC68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44544" y="691190"/>
            <a:ext cx="9556917" cy="540038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865D2D0-1D12-4497-B278-EB5E8A39BB74}"/>
              </a:ext>
            </a:extLst>
          </p:cNvPr>
          <p:cNvSpPr/>
          <p:nvPr/>
        </p:nvSpPr>
        <p:spPr>
          <a:xfrm>
            <a:off x="4852416" y="6463149"/>
            <a:ext cx="703478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Borrowed from M. White and A. White, </a:t>
            </a:r>
            <a:r>
              <a:rPr lang="en-US" sz="1200" b="1" dirty="0">
                <a:solidFill>
                  <a:schemeClr val="bg1"/>
                </a:solidFill>
              </a:rPr>
              <a:t>“Fundamentals of Reinforcement Learning,” </a:t>
            </a:r>
            <a:r>
              <a:rPr lang="en-US" sz="1200" b="1" i="1" dirty="0">
                <a:solidFill>
                  <a:schemeClr val="bg1"/>
                </a:solidFill>
              </a:rPr>
              <a:t>Coursera</a:t>
            </a:r>
            <a:r>
              <a:rPr lang="en-US" sz="1200" dirty="0">
                <a:solidFill>
                  <a:schemeClr val="bg1"/>
                </a:solidFill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0371234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B6FDB87-658F-4CDE-AD7F-BAAAFBDC68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44544" y="700599"/>
            <a:ext cx="9556917" cy="538156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F476707-BCB5-416E-BD33-6A709A4C8C5F}"/>
              </a:ext>
            </a:extLst>
          </p:cNvPr>
          <p:cNvSpPr/>
          <p:nvPr/>
        </p:nvSpPr>
        <p:spPr>
          <a:xfrm>
            <a:off x="4852416" y="6475341"/>
            <a:ext cx="703478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Borrowed from M. White and A. White, </a:t>
            </a:r>
            <a:r>
              <a:rPr lang="en-US" sz="1200" b="1" dirty="0">
                <a:solidFill>
                  <a:schemeClr val="bg1"/>
                </a:solidFill>
              </a:rPr>
              <a:t>“Fundamentals of Reinforcement Learning,” </a:t>
            </a:r>
            <a:r>
              <a:rPr lang="en-US" sz="1200" b="1" i="1" dirty="0">
                <a:solidFill>
                  <a:schemeClr val="bg1"/>
                </a:solidFill>
              </a:rPr>
              <a:t>Coursera</a:t>
            </a:r>
            <a:r>
              <a:rPr lang="en-US" sz="1200" dirty="0">
                <a:solidFill>
                  <a:schemeClr val="bg1"/>
                </a:solidFill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6122845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B6FDB87-658F-4CDE-AD7F-BAAAFBDC68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44544" y="728655"/>
            <a:ext cx="9556917" cy="532545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8620CB2-701B-4609-B94A-A09D4257732E}"/>
              </a:ext>
            </a:extLst>
          </p:cNvPr>
          <p:cNvSpPr/>
          <p:nvPr/>
        </p:nvSpPr>
        <p:spPr>
          <a:xfrm>
            <a:off x="4852416" y="6463149"/>
            <a:ext cx="703478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Borrowed from M. White and A. White, </a:t>
            </a:r>
            <a:r>
              <a:rPr lang="en-US" sz="1200" b="1" dirty="0">
                <a:solidFill>
                  <a:schemeClr val="bg1"/>
                </a:solidFill>
              </a:rPr>
              <a:t>“Fundamentals of Reinforcement Learning,” </a:t>
            </a:r>
            <a:r>
              <a:rPr lang="en-US" sz="1200" b="1" i="1" dirty="0">
                <a:solidFill>
                  <a:schemeClr val="bg1"/>
                </a:solidFill>
              </a:rPr>
              <a:t>Coursera</a:t>
            </a:r>
            <a:r>
              <a:rPr lang="en-US" sz="1200" dirty="0">
                <a:solidFill>
                  <a:schemeClr val="bg1"/>
                </a:solidFill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8637058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6232242C-77C9-4799-8F9F-9E8C79B133C4}"/>
              </a:ext>
            </a:extLst>
          </p:cNvPr>
          <p:cNvGrpSpPr/>
          <p:nvPr/>
        </p:nvGrpSpPr>
        <p:grpSpPr>
          <a:xfrm>
            <a:off x="1340278" y="728655"/>
            <a:ext cx="9365449" cy="5325452"/>
            <a:chOff x="1340278" y="728655"/>
            <a:chExt cx="9365449" cy="532545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B6FDB87-658F-4CDE-AD7F-BAAAFBDC68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340278" y="728655"/>
              <a:ext cx="9365449" cy="5325452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930F268-ECF3-4852-A2F2-50136700871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637442" y="4732073"/>
              <a:ext cx="390580" cy="295316"/>
            </a:xfrm>
            <a:prstGeom prst="rect">
              <a:avLst/>
            </a:prstGeom>
          </p:spPr>
        </p:pic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AB29FA41-01FE-47CC-AC18-EBBE866E3C52}"/>
              </a:ext>
            </a:extLst>
          </p:cNvPr>
          <p:cNvSpPr/>
          <p:nvPr/>
        </p:nvSpPr>
        <p:spPr>
          <a:xfrm>
            <a:off x="4852416" y="6463149"/>
            <a:ext cx="703478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Borrowed from M. White and A. White, </a:t>
            </a:r>
            <a:r>
              <a:rPr lang="en-US" sz="1200" b="1" dirty="0">
                <a:solidFill>
                  <a:schemeClr val="bg1"/>
                </a:solidFill>
              </a:rPr>
              <a:t>“Fundamentals of Reinforcement Learning,” </a:t>
            </a:r>
            <a:r>
              <a:rPr lang="en-US" sz="1200" b="1" i="1" dirty="0">
                <a:solidFill>
                  <a:schemeClr val="bg1"/>
                </a:solidFill>
              </a:rPr>
              <a:t>Coursera</a:t>
            </a:r>
            <a:r>
              <a:rPr lang="en-US" sz="1200" dirty="0">
                <a:solidFill>
                  <a:schemeClr val="bg1"/>
                </a:solidFill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7240669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36CF8A00-CAAC-4761-944C-BEBB952F55CC}"/>
              </a:ext>
            </a:extLst>
          </p:cNvPr>
          <p:cNvGrpSpPr/>
          <p:nvPr/>
        </p:nvGrpSpPr>
        <p:grpSpPr>
          <a:xfrm>
            <a:off x="1349070" y="741347"/>
            <a:ext cx="9365449" cy="5264900"/>
            <a:chOff x="1349070" y="741347"/>
            <a:chExt cx="9365449" cy="52649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B6FDB87-658F-4CDE-AD7F-BAAAFBDC68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349070" y="741347"/>
              <a:ext cx="9365449" cy="526490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E0BA23B-AEEA-4E50-87F0-D229F12B393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619858" y="4705697"/>
              <a:ext cx="390580" cy="295316"/>
            </a:xfrm>
            <a:prstGeom prst="rect">
              <a:avLst/>
            </a:prstGeom>
          </p:spPr>
        </p:pic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6EFDAC72-C23A-47D4-B550-0A4A3A4F761B}"/>
              </a:ext>
            </a:extLst>
          </p:cNvPr>
          <p:cNvSpPr/>
          <p:nvPr/>
        </p:nvSpPr>
        <p:spPr>
          <a:xfrm>
            <a:off x="4852416" y="6463149"/>
            <a:ext cx="703478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Borrowed from M. White and A. White, </a:t>
            </a:r>
            <a:r>
              <a:rPr lang="en-US" sz="1200" b="1" dirty="0">
                <a:solidFill>
                  <a:schemeClr val="bg1"/>
                </a:solidFill>
              </a:rPr>
              <a:t>“Fundamentals of Reinforcement Learning,” </a:t>
            </a:r>
            <a:r>
              <a:rPr lang="en-US" sz="1200" b="1" i="1" dirty="0">
                <a:solidFill>
                  <a:schemeClr val="bg1"/>
                </a:solidFill>
              </a:rPr>
              <a:t>Coursera</a:t>
            </a:r>
            <a:r>
              <a:rPr lang="en-US" sz="1200" dirty="0">
                <a:solidFill>
                  <a:schemeClr val="bg1"/>
                </a:solidFill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6244289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B6FDB87-658F-4CDE-AD7F-BAAAFBDC68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23817" y="750139"/>
            <a:ext cx="9363203" cy="52649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144894A-C8DC-4A3A-8CD1-CCB1986D1C0B}"/>
              </a:ext>
            </a:extLst>
          </p:cNvPr>
          <p:cNvSpPr/>
          <p:nvPr/>
        </p:nvSpPr>
        <p:spPr>
          <a:xfrm>
            <a:off x="4852416" y="6463149"/>
            <a:ext cx="703478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Borrowed from M. White and A. White, </a:t>
            </a:r>
            <a:r>
              <a:rPr lang="en-US" sz="1200" b="1" dirty="0">
                <a:solidFill>
                  <a:schemeClr val="bg1"/>
                </a:solidFill>
              </a:rPr>
              <a:t>“Fundamentals of Reinforcement Learning,” </a:t>
            </a:r>
            <a:r>
              <a:rPr lang="en-US" sz="1200" b="1" i="1" dirty="0">
                <a:solidFill>
                  <a:schemeClr val="bg1"/>
                </a:solidFill>
              </a:rPr>
              <a:t>Coursera</a:t>
            </a:r>
            <a:r>
              <a:rPr lang="en-US" sz="1200" dirty="0">
                <a:solidFill>
                  <a:schemeClr val="bg1"/>
                </a:solidFill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3667587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B6FDB87-658F-4CDE-AD7F-BAAAFBDC68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49267" y="758931"/>
            <a:ext cx="9347470" cy="52649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668D30A-31A5-4FB9-AC52-1E3C5E647DA3}"/>
              </a:ext>
            </a:extLst>
          </p:cNvPr>
          <p:cNvSpPr/>
          <p:nvPr/>
        </p:nvSpPr>
        <p:spPr>
          <a:xfrm>
            <a:off x="4852416" y="6463149"/>
            <a:ext cx="703478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Borrowed from M. White and A. White, </a:t>
            </a:r>
            <a:r>
              <a:rPr lang="en-US" sz="1200" b="1" dirty="0">
                <a:solidFill>
                  <a:schemeClr val="bg1"/>
                </a:solidFill>
              </a:rPr>
              <a:t>“Fundamentals of Reinforcement Learning,” </a:t>
            </a:r>
            <a:r>
              <a:rPr lang="en-US" sz="1200" b="1" i="1" dirty="0">
                <a:solidFill>
                  <a:schemeClr val="bg1"/>
                </a:solidFill>
              </a:rPr>
              <a:t>Coursera</a:t>
            </a:r>
            <a:r>
              <a:rPr lang="en-US" sz="1200" dirty="0">
                <a:solidFill>
                  <a:schemeClr val="bg1"/>
                </a:solidFill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3743099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B6FDB87-658F-4CDE-AD7F-BAAAFBDC68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63263" y="758931"/>
            <a:ext cx="9319477" cy="52649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48DE563-EDB4-47E0-BB86-C98C315099A6}"/>
              </a:ext>
            </a:extLst>
          </p:cNvPr>
          <p:cNvSpPr/>
          <p:nvPr/>
        </p:nvSpPr>
        <p:spPr>
          <a:xfrm>
            <a:off x="4852416" y="6463149"/>
            <a:ext cx="703478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Borrowed from M. White and A. White, </a:t>
            </a:r>
            <a:r>
              <a:rPr lang="en-US" sz="1200" b="1" dirty="0">
                <a:solidFill>
                  <a:schemeClr val="bg1"/>
                </a:solidFill>
              </a:rPr>
              <a:t>“Fundamentals of Reinforcement Learning,” </a:t>
            </a:r>
            <a:r>
              <a:rPr lang="en-US" sz="1200" b="1" i="1" dirty="0">
                <a:solidFill>
                  <a:schemeClr val="bg1"/>
                </a:solidFill>
              </a:rPr>
              <a:t>Coursera</a:t>
            </a:r>
            <a:r>
              <a:rPr lang="en-US" sz="1200" dirty="0">
                <a:solidFill>
                  <a:schemeClr val="bg1"/>
                </a:solidFill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2911065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B6FDB87-658F-4CDE-AD7F-BAAAFBDC68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63263" y="776273"/>
            <a:ext cx="9319477" cy="523021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F645259-6CA1-490D-8935-DA520A6632C9}"/>
              </a:ext>
            </a:extLst>
          </p:cNvPr>
          <p:cNvSpPr/>
          <p:nvPr/>
        </p:nvSpPr>
        <p:spPr>
          <a:xfrm>
            <a:off x="4852416" y="6463149"/>
            <a:ext cx="703478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Borrowed from M. White and A. White, </a:t>
            </a:r>
            <a:r>
              <a:rPr lang="en-US" sz="1200" b="1" dirty="0">
                <a:solidFill>
                  <a:schemeClr val="bg1"/>
                </a:solidFill>
              </a:rPr>
              <a:t>“Fundamentals of Reinforcement Learning,” </a:t>
            </a:r>
            <a:r>
              <a:rPr lang="en-US" sz="1200" b="1" i="1" dirty="0">
                <a:solidFill>
                  <a:schemeClr val="bg1"/>
                </a:solidFill>
              </a:rPr>
              <a:t>Coursera</a:t>
            </a:r>
            <a:r>
              <a:rPr lang="en-US" sz="1200" dirty="0">
                <a:solidFill>
                  <a:schemeClr val="bg1"/>
                </a:solidFill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20420837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B6FDB87-658F-4CDE-AD7F-BAAAFBDC68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92810" y="776273"/>
            <a:ext cx="9260382" cy="523021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D301661-C307-4EFE-B504-4F97468D974A}"/>
              </a:ext>
            </a:extLst>
          </p:cNvPr>
          <p:cNvSpPr/>
          <p:nvPr/>
        </p:nvSpPr>
        <p:spPr>
          <a:xfrm>
            <a:off x="4852416" y="6463149"/>
            <a:ext cx="703478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Borrowed from M. White and A. White, </a:t>
            </a:r>
            <a:r>
              <a:rPr lang="en-US" sz="1200" b="1" dirty="0">
                <a:solidFill>
                  <a:schemeClr val="bg1"/>
                </a:solidFill>
              </a:rPr>
              <a:t>“Fundamentals of Reinforcement Learning,” </a:t>
            </a:r>
            <a:r>
              <a:rPr lang="en-US" sz="1200" b="1" i="1" dirty="0">
                <a:solidFill>
                  <a:schemeClr val="bg1"/>
                </a:solidFill>
              </a:rPr>
              <a:t>Coursera</a:t>
            </a:r>
            <a:r>
              <a:rPr lang="en-US" sz="1200" dirty="0">
                <a:solidFill>
                  <a:schemeClr val="bg1"/>
                </a:solidFill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4673996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B53D919-221E-4D00-B650-AD2BE7B29895}"/>
              </a:ext>
            </a:extLst>
          </p:cNvPr>
          <p:cNvSpPr txBox="1"/>
          <p:nvPr/>
        </p:nvSpPr>
        <p:spPr>
          <a:xfrm>
            <a:off x="603130" y="1617139"/>
            <a:ext cx="10985738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400" dirty="0"/>
              <a:t>Learning happens as the agent interact with the world.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There are no training or test sets. Training is guided by rewards and punishments obtained by acting in an environment.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The amount of data an agent receives is not fixed. More information is acquired as you go.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Actions are not always rewarded or punished immediately. “Delayed gratification” is possible.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Agent actions can affect the subsequent data it receives. E.g., closing a door that can’t be opened again.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C801E49-DC02-4A07-B660-465701FF6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3277" y="0"/>
            <a:ext cx="6625445" cy="1336911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dirty="0"/>
              <a:t>Some Characteristics of Reinforcement Learning</a:t>
            </a:r>
          </a:p>
        </p:txBody>
      </p:sp>
    </p:spTree>
    <p:extLst>
      <p:ext uri="{BB962C8B-B14F-4D97-AF65-F5344CB8AC3E}">
        <p14:creationId xmlns:p14="http://schemas.microsoft.com/office/powerpoint/2010/main" val="90902257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B6FDB87-658F-4CDE-AD7F-BAAAFBDC68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47537" y="259690"/>
            <a:ext cx="9417321" cy="628548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71CBB92-CA09-4F4A-A0FB-A3F250941025}"/>
              </a:ext>
            </a:extLst>
          </p:cNvPr>
          <p:cNvSpPr/>
          <p:nvPr/>
        </p:nvSpPr>
        <p:spPr>
          <a:xfrm>
            <a:off x="3694176" y="6548493"/>
            <a:ext cx="703478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Borrowed from M. White and A. White, </a:t>
            </a:r>
            <a:r>
              <a:rPr lang="en-US" sz="1200" b="1" dirty="0">
                <a:solidFill>
                  <a:schemeClr val="bg1"/>
                </a:solidFill>
              </a:rPr>
              <a:t>“Fundamentals of Reinforcement Learning,” </a:t>
            </a:r>
            <a:r>
              <a:rPr lang="en-US" sz="1200" b="1" i="1" dirty="0">
                <a:solidFill>
                  <a:schemeClr val="bg1"/>
                </a:solidFill>
              </a:rPr>
              <a:t>Coursera</a:t>
            </a:r>
            <a:r>
              <a:rPr lang="en-US" sz="1200" dirty="0">
                <a:solidFill>
                  <a:schemeClr val="bg1"/>
                </a:solidFill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3539289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4F65A-AF18-4CE6-845A-DA5FA3A2E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348" y="409109"/>
            <a:ext cx="10835301" cy="850902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4000" dirty="0">
                <a:latin typeface="Cambria Math" panose="02040503050406030204" pitchFamily="18" charset="0"/>
                <a:ea typeface="Cambria Math" panose="02040503050406030204" pitchFamily="18" charset="0"/>
              </a:rPr>
              <a:t>ϵ</a:t>
            </a:r>
            <a:r>
              <a:rPr lang="en-US" sz="4000" dirty="0">
                <a:ea typeface="Cambria Math" panose="02040503050406030204" pitchFamily="18" charset="0"/>
              </a:rPr>
              <a:t>-Greedy</a:t>
            </a:r>
            <a:r>
              <a:rPr lang="en-US" sz="4200" dirty="0"/>
              <a:t> Method Weaknesses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FCC680-90E6-4C10-A1D3-3A5FE0139F5B}"/>
              </a:ext>
            </a:extLst>
          </p:cNvPr>
          <p:cNvSpPr txBox="1"/>
          <p:nvPr/>
        </p:nvSpPr>
        <p:spPr>
          <a:xfrm>
            <a:off x="678348" y="1651445"/>
            <a:ext cx="11221044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/>
              <a:t>Randomly selects an action to explore, does not explore more “promising” actions.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40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/>
              <a:t>Does not consider prior experience with an action. If an action has been taken many times, there is less need to explore it.</a:t>
            </a:r>
          </a:p>
        </p:txBody>
      </p:sp>
    </p:spTree>
    <p:extLst>
      <p:ext uri="{BB962C8B-B14F-4D97-AF65-F5344CB8AC3E}">
        <p14:creationId xmlns:p14="http://schemas.microsoft.com/office/powerpoint/2010/main" val="138711928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4F65A-AF18-4CE6-845A-DA5FA3A2E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575" y="168478"/>
            <a:ext cx="11208850" cy="850902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4000" dirty="0">
                <a:latin typeface="Cambria Math" panose="02040503050406030204" pitchFamily="18" charset="0"/>
                <a:ea typeface="Cambria Math" panose="02040503050406030204" pitchFamily="18" charset="0"/>
              </a:rPr>
              <a:t>Upper Confidence Bound (UCB) Algorithm</a:t>
            </a:r>
            <a:endParaRPr lang="en-US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AFCC680-90E6-4C10-A1D3-3A5FE0139F5B}"/>
                  </a:ext>
                </a:extLst>
              </p:cNvPr>
              <p:cNvSpPr txBox="1"/>
              <p:nvPr/>
            </p:nvSpPr>
            <p:spPr>
              <a:xfrm>
                <a:off x="840230" y="1250551"/>
                <a:ext cx="10511539" cy="53396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Take each action once.</a:t>
                </a:r>
              </a:p>
              <a:p>
                <a:endParaRPr lang="en-US" sz="28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At any time </a:t>
                </a:r>
                <a:r>
                  <a:rPr lang="en-US" sz="2800" i="1" dirty="0"/>
                  <a:t>t &gt; K,</a:t>
                </a:r>
                <a:endParaRPr lang="en-US" sz="28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sz="3200" dirty="0"/>
              </a:p>
              <a:p>
                <a:pPr lvl="1"/>
                <a:r>
                  <a:rPr lang="en-US" sz="2800" dirty="0"/>
                  <a:t>	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800" b="0" i="0" smtClean="0">
                                <a:latin typeface="Cambria Math" panose="02040503050406030204" pitchFamily="18" charset="0"/>
                              </a:rPr>
                              <m:t>argmax</m:t>
                            </m:r>
                          </m:e>
                          <m:lim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lim>
                        </m:limLow>
                      </m:fName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  <m:r>
                          <m:rPr>
                            <m:nor/>
                          </m:rPr>
                          <a:rPr lang="en-US" sz="2800" dirty="0"/>
                          <m:t> </m:t>
                        </m:r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</m:e>
                    </m:func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𝑐</m:t>
                    </m:r>
                    <m:rad>
                      <m:radPr>
                        <m:degHide m:val="on"/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func>
                              <m:func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800" b="0" i="0" smtClean="0">
                                    <a:latin typeface="Cambria Math" panose="02040503050406030204" pitchFamily="18" charset="0"/>
                                  </a:rPr>
                                  <m:t>ln</m:t>
                                </m:r>
                              </m:fName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func>
                          </m:num>
                          <m:den>
                            <m:sSub>
                              <m:sSub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den>
                        </m:f>
                      </m:e>
                    </m:ra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/>
                  <a:t>, where</a:t>
                </a:r>
              </a:p>
              <a:p>
                <a:pPr lvl="1"/>
                <a:endParaRPr lang="en-US" sz="2800" dirty="0"/>
              </a:p>
              <a:p>
                <a:pPr lvl="1"/>
                <a:r>
                  <a:rPr lang="en-US" sz="2800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𝑸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  <m:d>
                      <m:d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</m:d>
                    <m:r>
                      <m:rPr>
                        <m:nor/>
                      </m:rPr>
                      <a:rPr lang="en-US" sz="2400" b="1" dirty="0"/>
                      <m:t> </m:t>
                    </m:r>
                  </m:oMath>
                </a14:m>
                <a:r>
                  <a:rPr lang="en-US" sz="2400" dirty="0"/>
                  <a:t>is the average reward obtained from action a.</a:t>
                </a:r>
              </a:p>
              <a:p>
                <a:pPr lvl="1"/>
                <a:r>
                  <a:rPr lang="en-US" sz="2400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𝑵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</m:sub>
                    </m:sSub>
                    <m:d>
                      <m:d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</m:d>
                  </m:oMath>
                </a14:m>
                <a:r>
                  <a:rPr lang="en-US" sz="2400" dirty="0"/>
                  <a:t> is the number of times action a has been taken.</a:t>
                </a:r>
              </a:p>
              <a:p>
                <a:pPr lvl="1"/>
                <a:r>
                  <a:rPr lang="en-US" sz="2400" dirty="0"/>
                  <a:t>	</a:t>
                </a:r>
                <a:r>
                  <a:rPr lang="en-US" sz="2400" b="1" i="1" dirty="0"/>
                  <a:t>c</a:t>
                </a:r>
                <a:r>
                  <a:rPr lang="en-US" sz="2400" dirty="0"/>
                  <a:t> is a user-specified parameter that controls the 			amount exploration that takes place.</a:t>
                </a:r>
              </a:p>
              <a:p>
                <a:pPr lvl="1"/>
                <a:endParaRPr lang="en-US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AFCC680-90E6-4C10-A1D3-3A5FE0139F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230" y="1250551"/>
                <a:ext cx="10511539" cy="5339603"/>
              </a:xfrm>
              <a:prstGeom prst="rect">
                <a:avLst/>
              </a:prstGeom>
              <a:blipFill>
                <a:blip r:embed="rId2"/>
                <a:stretch>
                  <a:fillRect l="-1044" t="-11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1648520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4F65A-AF18-4CE6-845A-DA5FA3A2E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575" y="168478"/>
            <a:ext cx="11208850" cy="850902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4000" dirty="0">
                <a:latin typeface="Cambria Math" panose="02040503050406030204" pitchFamily="18" charset="0"/>
                <a:ea typeface="Cambria Math" panose="02040503050406030204" pitchFamily="18" charset="0"/>
              </a:rPr>
              <a:t>Upper Confidence Bound (UCB) Algorithm</a:t>
            </a:r>
            <a:endParaRPr lang="en-US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2E595342-21A7-47A8-A05E-6A15D4EC4335}"/>
                  </a:ext>
                </a:extLst>
              </p:cNvPr>
              <p:cNvSpPr/>
              <p:nvPr/>
            </p:nvSpPr>
            <p:spPr>
              <a:xfrm>
                <a:off x="2440031" y="2082349"/>
                <a:ext cx="7311938" cy="134665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4000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400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4000">
                                <a:latin typeface="Cambria Math" panose="02040503050406030204" pitchFamily="18" charset="0"/>
                              </a:rPr>
                              <m:t>argmax</m:t>
                            </m:r>
                          </m:e>
                          <m:lim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lim>
                        </m:limLow>
                      </m:fName>
                      <m:e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4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US" sz="4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  <m:r>
                          <m:rPr>
                            <m:nor/>
                          </m:rPr>
                          <a:rPr lang="en-US" sz="4000" dirty="0"/>
                          <m:t> </m:t>
                        </m:r>
                        <m:r>
                          <a:rPr lang="en-US" sz="4000" i="1" dirty="0">
                            <a:latin typeface="Cambria Math" panose="02040503050406030204" pitchFamily="18" charset="0"/>
                          </a:rPr>
                          <m:t>+</m:t>
                        </m:r>
                      </m:e>
                    </m:func>
                    <m:r>
                      <a:rPr lang="en-US" sz="4000" i="1">
                        <a:latin typeface="Cambria Math" panose="02040503050406030204" pitchFamily="18" charset="0"/>
                      </a:rPr>
                      <m:t>𝑐</m:t>
                    </m:r>
                    <m:rad>
                      <m:radPr>
                        <m:degHide m:val="on"/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sz="4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func>
                              <m:funcPr>
                                <m:ctrlPr>
                                  <a:rPr lang="en-US" sz="40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4000">
                                    <a:latin typeface="Cambria Math" panose="02040503050406030204" pitchFamily="18" charset="0"/>
                                  </a:rPr>
                                  <m:t>ln</m:t>
                                </m:r>
                              </m:fName>
                              <m:e>
                                <m:r>
                                  <a:rPr lang="en-US" sz="40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func>
                          </m:num>
                          <m:den>
                            <m:sSub>
                              <m:sSubPr>
                                <m:ctrlPr>
                                  <a:rPr lang="en-US" sz="4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000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sz="40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4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40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den>
                        </m:f>
                      </m:e>
                    </m:rad>
                    <m:r>
                      <a:rPr lang="en-US" sz="4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4000" dirty="0"/>
                  <a:t>, </a:t>
                </a: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2E595342-21A7-47A8-A05E-6A15D4EC43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0031" y="2082349"/>
                <a:ext cx="7311938" cy="1346651"/>
              </a:xfrm>
              <a:prstGeom prst="rect">
                <a:avLst/>
              </a:prstGeom>
              <a:blipFill>
                <a:blip r:embed="rId2"/>
                <a:stretch>
                  <a:fillRect r="-19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B1AB2696-B145-4508-AB49-FDE2F18A1F7F}"/>
              </a:ext>
            </a:extLst>
          </p:cNvPr>
          <p:cNvSpPr txBox="1"/>
          <p:nvPr/>
        </p:nvSpPr>
        <p:spPr>
          <a:xfrm>
            <a:off x="2294200" y="4491969"/>
            <a:ext cx="2470305" cy="58477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3200" b="1" dirty="0">
                <a:solidFill>
                  <a:srgbClr val="0070C0"/>
                </a:solidFill>
              </a:rPr>
              <a:t>Exploitation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A1B6D9-5964-4DE2-ACE1-312690B33426}"/>
              </a:ext>
            </a:extLst>
          </p:cNvPr>
          <p:cNvSpPr txBox="1"/>
          <p:nvPr/>
        </p:nvSpPr>
        <p:spPr>
          <a:xfrm>
            <a:off x="7997168" y="4491968"/>
            <a:ext cx="2470305" cy="58477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3200" b="1" dirty="0">
                <a:solidFill>
                  <a:srgbClr val="0070C0"/>
                </a:solidFill>
              </a:rPr>
              <a:t>Exploration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36E03FF-07E2-4BBF-B68C-16407AEEA80A}"/>
              </a:ext>
            </a:extLst>
          </p:cNvPr>
          <p:cNvCxnSpPr>
            <a:cxnSpLocks/>
            <a:stCxn id="5" idx="0"/>
          </p:cNvCxnSpPr>
          <p:nvPr/>
        </p:nvCxnSpPr>
        <p:spPr>
          <a:xfrm flipV="1">
            <a:off x="3529353" y="3209731"/>
            <a:ext cx="1425202" cy="1282238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C577B5A-5F4A-4592-917B-7DC1FCEEC31D}"/>
              </a:ext>
            </a:extLst>
          </p:cNvPr>
          <p:cNvCxnSpPr>
            <a:cxnSpLocks/>
            <a:stCxn id="6" idx="0"/>
          </p:cNvCxnSpPr>
          <p:nvPr/>
        </p:nvCxnSpPr>
        <p:spPr>
          <a:xfrm flipH="1" flipV="1">
            <a:off x="8761445" y="3321698"/>
            <a:ext cx="470876" cy="117027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859628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B6FDB87-658F-4CDE-AD7F-BAAAFBDC68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5703" y="793624"/>
            <a:ext cx="11020594" cy="4866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95824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4F65A-AF18-4CE6-845A-DA5FA3A2E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575" y="168478"/>
            <a:ext cx="11208850" cy="850902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4000" dirty="0">
                <a:latin typeface="Cambria Math" panose="02040503050406030204" pitchFamily="18" charset="0"/>
                <a:ea typeface="Cambria Math" panose="02040503050406030204" pitchFamily="18" charset="0"/>
              </a:rPr>
              <a:t>Upper Confidence Bound (UCB) Algorithm</a:t>
            </a:r>
            <a:endParaRPr lang="en-US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AFCC680-90E6-4C10-A1D3-3A5FE0139F5B}"/>
                  </a:ext>
                </a:extLst>
              </p:cNvPr>
              <p:cNvSpPr txBox="1"/>
              <p:nvPr/>
            </p:nvSpPr>
            <p:spPr>
              <a:xfrm>
                <a:off x="840230" y="1250551"/>
                <a:ext cx="10511539" cy="48633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800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800">
                                <a:latin typeface="Cambria Math" panose="02040503050406030204" pitchFamily="18" charset="0"/>
                              </a:rPr>
                              <m:t>argmax</m:t>
                            </m:r>
                          </m:e>
                          <m:lim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lim>
                        </m:limLow>
                      </m:fName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  <m:r>
                          <m:rPr>
                            <m:nor/>
                          </m:rPr>
                          <a:rPr lang="en-US" sz="2800" dirty="0"/>
                          <m:t> </m:t>
                        </m:r>
                        <m:r>
                          <a:rPr lang="en-US" sz="2800" i="1" dirty="0">
                            <a:latin typeface="Cambria Math" panose="02040503050406030204" pitchFamily="18" charset="0"/>
                          </a:rPr>
                          <m:t>+</m:t>
                        </m:r>
                      </m:e>
                    </m:func>
                    <m:r>
                      <a:rPr lang="en-US" sz="2800" i="1">
                        <a:latin typeface="Cambria Math" panose="02040503050406030204" pitchFamily="18" charset="0"/>
                      </a:rPr>
                      <m:t>𝑐</m:t>
                    </m:r>
                    <m:rad>
                      <m:radPr>
                        <m:degHide m:val="on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func>
                              <m:func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800">
                                    <a:latin typeface="Cambria Math" panose="02040503050406030204" pitchFamily="18" charset="0"/>
                                  </a:rPr>
                                  <m:t>ln</m:t>
                                </m:r>
                              </m:fName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func>
                          </m:num>
                          <m:den>
                            <m:sSub>
                              <m:sSub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den>
                        </m:f>
                      </m:e>
                    </m:rad>
                    <m:r>
                      <a:rPr lang="en-US" sz="28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8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sz="28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</a:rPr>
                      <m:t>𝑐</m:t>
                    </m:r>
                    <m:rad>
                      <m:radPr>
                        <m:degHide m:val="on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func>
                              <m:func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800">
                                    <a:latin typeface="Cambria Math" panose="02040503050406030204" pitchFamily="18" charset="0"/>
                                  </a:rPr>
                                  <m:t>ln</m:t>
                                </m:r>
                              </m:fName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func>
                          </m:num>
                          <m:den>
                            <m:sSub>
                              <m:sSub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den>
                        </m:f>
                      </m:e>
                    </m:rad>
                  </m:oMath>
                </a14:m>
                <a:r>
                  <a:rPr lang="en-US" sz="2800" dirty="0"/>
                  <a:t> is the confidence interval for the average reward.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sz="28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Small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sz="2800" dirty="0"/>
                  <a:t> indicates a large confidence interval i.e.,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m:rPr>
                        <m:nor/>
                      </m:rPr>
                      <a:rPr lang="en-US" sz="2800" dirty="0"/>
                      <m:t> </m:t>
                    </m:r>
                  </m:oMath>
                </a14:m>
                <a:r>
                  <a:rPr lang="en-US" sz="2800" dirty="0"/>
                  <a:t>is more uncertain.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sz="28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Large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sz="2800" dirty="0"/>
                  <a:t> indicates a small confidence interval i.e.,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m:rPr>
                        <m:nor/>
                      </m:rPr>
                      <a:rPr lang="en-US" sz="2800" dirty="0"/>
                      <m:t> </m:t>
                    </m:r>
                  </m:oMath>
                </a14:m>
                <a:r>
                  <a:rPr lang="en-US" sz="2800" dirty="0"/>
                  <a:t>is more accurate.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AFCC680-90E6-4C10-A1D3-3A5FE0139F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230" y="1250551"/>
                <a:ext cx="10511539" cy="4863383"/>
              </a:xfrm>
              <a:prstGeom prst="rect">
                <a:avLst/>
              </a:prstGeom>
              <a:blipFill>
                <a:blip r:embed="rId2"/>
                <a:stretch>
                  <a:fillRect l="-1044" r="-406" b="-25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9539628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B6FDB87-658F-4CDE-AD7F-BAAAFBDC68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74821" y="900779"/>
            <a:ext cx="9417321" cy="535623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7113825-A6E8-45FF-922C-F9DEEE7FD213}"/>
              </a:ext>
            </a:extLst>
          </p:cNvPr>
          <p:cNvSpPr/>
          <p:nvPr/>
        </p:nvSpPr>
        <p:spPr>
          <a:xfrm>
            <a:off x="4852416" y="6463149"/>
            <a:ext cx="703478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Borrowed from M. White and A. White, </a:t>
            </a:r>
            <a:r>
              <a:rPr lang="en-US" sz="1200" b="1" dirty="0">
                <a:solidFill>
                  <a:schemeClr val="bg1"/>
                </a:solidFill>
              </a:rPr>
              <a:t>“Fundamentals of Reinforcement Learning,” </a:t>
            </a:r>
            <a:r>
              <a:rPr lang="en-US" sz="1200" b="1" i="1" dirty="0">
                <a:solidFill>
                  <a:schemeClr val="bg1"/>
                </a:solidFill>
              </a:rPr>
              <a:t>Coursera</a:t>
            </a:r>
            <a:r>
              <a:rPr lang="en-US" sz="1200" dirty="0">
                <a:solidFill>
                  <a:schemeClr val="bg1"/>
                </a:solidFill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428947887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B6FDB87-658F-4CDE-AD7F-BAAAFBDC68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97444" y="847133"/>
            <a:ext cx="9147485" cy="535623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5BC2B64-25A3-40DE-8A2C-2FCC006616C9}"/>
              </a:ext>
            </a:extLst>
          </p:cNvPr>
          <p:cNvSpPr/>
          <p:nvPr/>
        </p:nvSpPr>
        <p:spPr>
          <a:xfrm>
            <a:off x="4852416" y="6463149"/>
            <a:ext cx="703478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Borrowed from M. White and A. White, </a:t>
            </a:r>
            <a:r>
              <a:rPr lang="en-US" sz="1200" b="1" dirty="0">
                <a:solidFill>
                  <a:schemeClr val="bg1"/>
                </a:solidFill>
              </a:rPr>
              <a:t>“Fundamentals of Reinforcement Learning,” </a:t>
            </a:r>
            <a:r>
              <a:rPr lang="en-US" sz="1200" b="1" i="1" dirty="0">
                <a:solidFill>
                  <a:schemeClr val="bg1"/>
                </a:solidFill>
              </a:rPr>
              <a:t>Coursera</a:t>
            </a:r>
            <a:r>
              <a:rPr lang="en-US" sz="1200" dirty="0">
                <a:solidFill>
                  <a:schemeClr val="bg1"/>
                </a:solidFill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61905433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B6FDB87-658F-4CDE-AD7F-BAAAFBDC68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47537" y="465037"/>
            <a:ext cx="9417321" cy="5874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23994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B6FDB87-658F-4CDE-AD7F-BAAAFBDC68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84825" y="240632"/>
            <a:ext cx="8250038" cy="6406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0305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4F65A-AF18-4CE6-845A-DA5FA3A2E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6790" y="261928"/>
            <a:ext cx="9086265" cy="850902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4200" dirty="0"/>
              <a:t>MARKOV DECISION PROCESSES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FCC680-90E6-4C10-A1D3-3A5FE0139F5B}"/>
              </a:ext>
            </a:extLst>
          </p:cNvPr>
          <p:cNvSpPr txBox="1"/>
          <p:nvPr/>
        </p:nvSpPr>
        <p:spPr>
          <a:xfrm>
            <a:off x="677622" y="1659285"/>
            <a:ext cx="9884631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/>
              <a:t>The </a:t>
            </a:r>
            <a:r>
              <a:rPr lang="en-US" sz="3200" b="1" i="1" dirty="0"/>
              <a:t>Markov Decision Process </a:t>
            </a:r>
            <a:r>
              <a:rPr lang="en-US" sz="3200" dirty="0"/>
              <a:t>(MDP) provides a mathematical framework for reinforcement learning.</a:t>
            </a:r>
          </a:p>
          <a:p>
            <a:endParaRPr lang="en-US" sz="32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/>
              <a:t>An MDP is used to model </a:t>
            </a:r>
            <a:r>
              <a:rPr lang="en-US" sz="3200" u="sng" dirty="0"/>
              <a:t>optimal decision-making</a:t>
            </a:r>
            <a:r>
              <a:rPr lang="en-US" sz="3200" dirty="0"/>
              <a:t> in situations where outcomes are </a:t>
            </a:r>
            <a:r>
              <a:rPr lang="en-US" sz="3200" u="sng" dirty="0"/>
              <a:t>uncertain</a:t>
            </a:r>
            <a:r>
              <a:rPr lang="en-US" sz="3200" dirty="0"/>
              <a:t>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9299E8D-91BE-4FEF-9246-77F6F558C1FB}"/>
              </a:ext>
            </a:extLst>
          </p:cNvPr>
          <p:cNvSpPr/>
          <p:nvPr/>
        </p:nvSpPr>
        <p:spPr>
          <a:xfrm>
            <a:off x="2785675" y="6410219"/>
            <a:ext cx="916569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&lt;</a:t>
            </a:r>
            <a:r>
              <a:rPr lang="en-US" sz="1200" dirty="0">
                <a:hlinkClick r:id="rId2"/>
              </a:rPr>
              <a:t>https://en.wikipedia.org/w/index.php?title=Markov_decision_process&amp;oldid=855934986</a:t>
            </a:r>
            <a:r>
              <a:rPr lang="en-US" sz="1200" dirty="0"/>
              <a:t>&gt; [accessed 11 September 2018] </a:t>
            </a:r>
          </a:p>
        </p:txBody>
      </p:sp>
    </p:spTree>
    <p:extLst>
      <p:ext uri="{BB962C8B-B14F-4D97-AF65-F5344CB8AC3E}">
        <p14:creationId xmlns:p14="http://schemas.microsoft.com/office/powerpoint/2010/main" val="124169559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9678988" cy="3673474"/>
          </a:xfrm>
        </p:spPr>
        <p:txBody>
          <a:bodyPr anchor="ctr" anchorCtr="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6000" dirty="0">
                <a:solidFill>
                  <a:schemeClr val="tx2"/>
                </a:solidFill>
              </a:rPr>
              <a:t>Multi-Armed Bandits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684211" y="4648197"/>
            <a:ext cx="8363535" cy="1524004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US" sz="2400" b="1" dirty="0">
                <a:solidFill>
                  <a:schemeClr val="tx2">
                    <a:alpha val="80000"/>
                  </a:schemeClr>
                </a:solidFill>
              </a:rPr>
              <a:t>Scott O’Hara</a:t>
            </a:r>
          </a:p>
          <a:p>
            <a:pPr>
              <a:lnSpc>
                <a:spcPct val="90000"/>
              </a:lnSpc>
            </a:pPr>
            <a:r>
              <a:rPr lang="en-US" sz="2400" b="1" dirty="0">
                <a:solidFill>
                  <a:schemeClr val="tx2">
                    <a:alpha val="80000"/>
                  </a:schemeClr>
                </a:solidFill>
              </a:rPr>
              <a:t>Metrowest Boston Developers Machine Learning Group</a:t>
            </a:r>
          </a:p>
          <a:p>
            <a:pPr>
              <a:lnSpc>
                <a:spcPct val="90000"/>
              </a:lnSpc>
            </a:pPr>
            <a:r>
              <a:rPr lang="en-US" sz="2400" b="1" dirty="0">
                <a:solidFill>
                  <a:schemeClr val="tx2">
                    <a:alpha val="80000"/>
                  </a:schemeClr>
                </a:solidFill>
              </a:rPr>
              <a:t>02/12/2020</a:t>
            </a:r>
          </a:p>
        </p:txBody>
      </p:sp>
    </p:spTree>
    <p:extLst>
      <p:ext uri="{BB962C8B-B14F-4D97-AF65-F5344CB8AC3E}">
        <p14:creationId xmlns:p14="http://schemas.microsoft.com/office/powerpoint/2010/main" val="42866157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4F65A-AF18-4CE6-845A-DA5FA3A2E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8420" y="393578"/>
            <a:ext cx="7455159" cy="642120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dirty="0"/>
              <a:t>The MDP decision framework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D2A46BC-2E77-4BAC-93B1-53A9C948180B}"/>
              </a:ext>
            </a:extLst>
          </p:cNvPr>
          <p:cNvSpPr txBox="1"/>
          <p:nvPr/>
        </p:nvSpPr>
        <p:spPr>
          <a:xfrm>
            <a:off x="853421" y="1166332"/>
            <a:ext cx="10735199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Markov decision processes model uncertainty</a:t>
            </a:r>
          </a:p>
          <a:p>
            <a:pPr lvl="1"/>
            <a:r>
              <a:rPr lang="en-US" sz="2800" b="1" dirty="0"/>
              <a:t>	</a:t>
            </a:r>
            <a:r>
              <a:rPr lang="en-US" sz="2800" dirty="0"/>
              <a:t>Use </a:t>
            </a:r>
            <a:r>
              <a:rPr lang="en-US" sz="2800" u="sng" dirty="0"/>
              <a:t>probability</a:t>
            </a:r>
            <a:r>
              <a:rPr lang="en-US" sz="2800" dirty="0"/>
              <a:t> to model uncertainty about the domain.</a:t>
            </a:r>
          </a:p>
          <a:p>
            <a:endParaRPr lang="en-US" sz="2800" b="1" dirty="0"/>
          </a:p>
          <a:p>
            <a:r>
              <a:rPr lang="en-US" sz="2800" b="1" dirty="0"/>
              <a:t>Markov decision processes model an agent’s objectives</a:t>
            </a:r>
          </a:p>
          <a:p>
            <a:pPr lvl="1"/>
            <a:r>
              <a:rPr lang="en-US" sz="2800" b="1" dirty="0"/>
              <a:t>	</a:t>
            </a:r>
            <a:r>
              <a:rPr lang="en-US" sz="2800" dirty="0"/>
              <a:t>Use </a:t>
            </a:r>
            <a:r>
              <a:rPr lang="en-US" sz="2800" u="sng" dirty="0"/>
              <a:t>utility</a:t>
            </a:r>
            <a:r>
              <a:rPr lang="en-US" sz="2800" dirty="0"/>
              <a:t> to model an agent’s objectives. The higher 	the utility, the “happier” your agent is.</a:t>
            </a:r>
          </a:p>
          <a:p>
            <a:endParaRPr lang="en-US" sz="2800" b="1" dirty="0"/>
          </a:p>
          <a:p>
            <a:r>
              <a:rPr lang="en-US" sz="2800" b="1" dirty="0"/>
              <a:t>Markov decision processes find an optimal decision policy</a:t>
            </a:r>
          </a:p>
          <a:p>
            <a:pPr lvl="1"/>
            <a:r>
              <a:rPr lang="en-US" sz="2800" b="1" dirty="0"/>
              <a:t>	</a:t>
            </a:r>
            <a:r>
              <a:rPr lang="en-US" sz="2800" dirty="0"/>
              <a:t>The goal is to discover an </a:t>
            </a:r>
            <a:r>
              <a:rPr lang="en-US" sz="2800" u="sng" dirty="0"/>
              <a:t>optimal decision policy </a:t>
            </a:r>
            <a:r>
              <a:rPr lang="el-GR" sz="2800" u="sng" dirty="0"/>
              <a:t>π</a:t>
            </a:r>
            <a:r>
              <a:rPr lang="en-US" sz="2800" u="sng" dirty="0"/>
              <a:t> </a:t>
            </a:r>
            <a:r>
              <a:rPr lang="en-US" sz="2800" dirty="0"/>
              <a:t>	specifying how 	the agent should act in all possible 	states in order to maximize its expected utility.</a:t>
            </a:r>
          </a:p>
        </p:txBody>
      </p:sp>
    </p:spTree>
    <p:extLst>
      <p:ext uri="{BB962C8B-B14F-4D97-AF65-F5344CB8AC3E}">
        <p14:creationId xmlns:p14="http://schemas.microsoft.com/office/powerpoint/2010/main" val="26622338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4F65A-AF18-4CE6-845A-DA5FA3A2E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6790" y="309281"/>
            <a:ext cx="9086265" cy="850902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4200" dirty="0"/>
              <a:t>Markov decision processes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097E558-70D6-4F99-B470-EDAFC08455A4}"/>
              </a:ext>
            </a:extLst>
          </p:cNvPr>
          <p:cNvSpPr/>
          <p:nvPr/>
        </p:nvSpPr>
        <p:spPr>
          <a:xfrm>
            <a:off x="2785675" y="6410219"/>
            <a:ext cx="916569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&lt;</a:t>
            </a:r>
            <a:r>
              <a:rPr lang="en-US" sz="1200" dirty="0">
                <a:hlinkClick r:id="rId2"/>
              </a:rPr>
              <a:t>https://en.wikipedia.org/w/index.php?title=Markov_decision_process&amp;oldid=855934986</a:t>
            </a:r>
            <a:r>
              <a:rPr lang="en-US" sz="1200" dirty="0"/>
              <a:t>&gt; [accessed 11 September 2018] </a:t>
            </a:r>
          </a:p>
        </p:txBody>
      </p:sp>
      <p:pic>
        <p:nvPicPr>
          <p:cNvPr id="5" name="Picture 4" descr="A picture containing clock&#10;&#10;Description automatically generated">
            <a:extLst>
              <a:ext uri="{FF2B5EF4-FFF2-40B4-BE49-F238E27FC236}">
                <a16:creationId xmlns:a16="http://schemas.microsoft.com/office/drawing/2014/main" id="{743F8BBF-059E-4B19-9F81-65DF778A69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0645" y="824194"/>
            <a:ext cx="7155655" cy="5724524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7715CFF-55F3-49E1-9322-C3330AE8CA3B}"/>
              </a:ext>
            </a:extLst>
          </p:cNvPr>
          <p:cNvGrpSpPr/>
          <p:nvPr/>
        </p:nvGrpSpPr>
        <p:grpSpPr>
          <a:xfrm>
            <a:off x="521839" y="2131209"/>
            <a:ext cx="4893123" cy="3241913"/>
            <a:chOff x="445639" y="1743139"/>
            <a:chExt cx="4893123" cy="324191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6D2A46BC-2E77-4BAC-93B1-53A9C948180B}"/>
                    </a:ext>
                  </a:extLst>
                </p:cNvPr>
                <p:cNvSpPr txBox="1"/>
                <p:nvPr/>
              </p:nvSpPr>
              <p:spPr>
                <a:xfrm>
                  <a:off x="445639" y="1743139"/>
                  <a:ext cx="4893123" cy="324191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indent="-342900">
                    <a:lnSpc>
                      <a:spcPct val="150000"/>
                    </a:lnSpc>
                    <a:buFont typeface="Arial" panose="020B0604020202020204" pitchFamily="34" charset="0"/>
                    <a:buChar char="•"/>
                  </a:pPr>
                  <a:r>
                    <a:rPr lang="en-US" sz="2800" b="1" dirty="0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</a:rPr>
                    <a:t>States</a:t>
                  </a:r>
                  <a:r>
                    <a:rPr lang="en-US" sz="2800" b="1" dirty="0"/>
                    <a:t>: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US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US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US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</m:oMath>
                  </a14:m>
                  <a:endParaRPr lang="en-US" sz="2800" b="1" dirty="0"/>
                </a:p>
                <a:p>
                  <a:pPr marL="342900" indent="-342900">
                    <a:lnSpc>
                      <a:spcPct val="150000"/>
                    </a:lnSpc>
                    <a:buFont typeface="Arial" panose="020B0604020202020204" pitchFamily="34" charset="0"/>
                    <a:buChar char="•"/>
                  </a:pPr>
                  <a:r>
                    <a:rPr lang="en-US" sz="2800" b="1" dirty="0">
                      <a:solidFill>
                        <a:schemeClr val="accent5"/>
                      </a:solidFill>
                    </a:rPr>
                    <a:t>Actions</a:t>
                  </a:r>
                  <a:r>
                    <a:rPr lang="en-US" sz="2800" b="1" dirty="0"/>
                    <a:t>: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US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𝒎</m:t>
                          </m:r>
                        </m:sub>
                      </m:sSub>
                    </m:oMath>
                  </a14:m>
                  <a:endParaRPr lang="en-US" sz="2800" b="1" dirty="0"/>
                </a:p>
                <a:p>
                  <a:pPr marL="342900" indent="-342900">
                    <a:lnSpc>
                      <a:spcPct val="150000"/>
                    </a:lnSpc>
                    <a:buFont typeface="Arial" panose="020B0604020202020204" pitchFamily="34" charset="0"/>
                    <a:buChar char="•"/>
                  </a:pPr>
                  <a:r>
                    <a:rPr lang="en-US" sz="2800" b="1" dirty="0">
                      <a:solidFill>
                        <a:schemeClr val="accent5"/>
                      </a:solidFill>
                    </a:rPr>
                    <a:t>Reward Function</a:t>
                  </a:r>
                  <a:r>
                    <a:rPr lang="en-US" sz="2800" b="1" dirty="0"/>
                    <a:t>:</a:t>
                  </a:r>
                </a:p>
                <a:p>
                  <a:pPr marL="342900" indent="-342900">
                    <a:lnSpc>
                      <a:spcPct val="150000"/>
                    </a:lnSpc>
                    <a:buFont typeface="Arial" panose="020B0604020202020204" pitchFamily="34" charset="0"/>
                    <a:buChar char="•"/>
                  </a:pPr>
                  <a:r>
                    <a:rPr lang="en-US" sz="2800" b="1" dirty="0">
                      <a:solidFill>
                        <a:schemeClr val="bg1"/>
                      </a:solidFill>
                    </a:rPr>
                    <a:t>Transition model</a:t>
                  </a:r>
                  <a:r>
                    <a:rPr lang="en-US" sz="2800" b="1" dirty="0"/>
                    <a:t>:</a:t>
                  </a:r>
                </a:p>
                <a:p>
                  <a:pPr marL="342900" indent="-342900">
                    <a:lnSpc>
                      <a:spcPct val="150000"/>
                    </a:lnSpc>
                    <a:buFont typeface="Arial" panose="020B0604020202020204" pitchFamily="34" charset="0"/>
                    <a:buChar char="•"/>
                  </a:pPr>
                  <a:r>
                    <a:rPr lang="en-US" sz="2800" b="1" dirty="0">
                      <a:solidFill>
                        <a:schemeClr val="accent1"/>
                      </a:solidFill>
                    </a:rPr>
                    <a:t>Discount factor:</a:t>
                  </a:r>
                  <a14:m>
                    <m:oMath xmlns:m="http://schemas.openxmlformats.org/officeDocument/2006/math">
                      <m:r>
                        <a:rPr lang="en-US" sz="2800" b="1" i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800" b="1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γ</m:t>
                      </m:r>
                      <m:r>
                        <a:rPr lang="en-US" sz="2800" b="1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1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sz="2800" b="1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1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</m:oMath>
                  </a14:m>
                  <a:endParaRPr lang="en-US" sz="2800" b="1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6D2A46BC-2E77-4BAC-93B1-53A9C948180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5639" y="1743139"/>
                  <a:ext cx="4893123" cy="3241913"/>
                </a:xfrm>
                <a:prstGeom prst="rect">
                  <a:avLst/>
                </a:prstGeom>
                <a:blipFill>
                  <a:blip r:embed="rId4"/>
                  <a:stretch>
                    <a:fillRect l="-2244" b="-452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94AF4CB6-C301-4ED9-85C3-BD5A585AB93D}"/>
                </a:ext>
              </a:extLst>
            </p:cNvPr>
            <p:cNvCxnSpPr>
              <a:cxnSpLocks/>
            </p:cNvCxnSpPr>
            <p:nvPr/>
          </p:nvCxnSpPr>
          <p:spPr>
            <a:xfrm>
              <a:off x="4176713" y="4110038"/>
              <a:ext cx="804862" cy="0"/>
            </a:xfrm>
            <a:prstGeom prst="straightConnector1">
              <a:avLst/>
            </a:prstGeom>
            <a:ln w="63500">
              <a:solidFill>
                <a:schemeClr val="bg1">
                  <a:alpha val="60000"/>
                </a:schemeClr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AC9834E-B211-42B0-A722-56D4903F2113}"/>
                </a:ext>
              </a:extLst>
            </p:cNvPr>
            <p:cNvSpPr/>
            <p:nvPr/>
          </p:nvSpPr>
          <p:spPr>
            <a:xfrm>
              <a:off x="4133850" y="3253886"/>
              <a:ext cx="1204912" cy="412953"/>
            </a:xfrm>
            <a:custGeom>
              <a:avLst/>
              <a:gdLst>
                <a:gd name="connsiteX0" fmla="*/ 0 w 1204912"/>
                <a:gd name="connsiteY0" fmla="*/ 201621 h 412953"/>
                <a:gd name="connsiteX1" fmla="*/ 352425 w 1204912"/>
                <a:gd name="connsiteY1" fmla="*/ 6358 h 412953"/>
                <a:gd name="connsiteX2" fmla="*/ 728662 w 1204912"/>
                <a:gd name="connsiteY2" fmla="*/ 411171 h 412953"/>
                <a:gd name="connsiteX3" fmla="*/ 995362 w 1204912"/>
                <a:gd name="connsiteY3" fmla="*/ 149233 h 412953"/>
                <a:gd name="connsiteX4" fmla="*/ 1204912 w 1204912"/>
                <a:gd name="connsiteY4" fmla="*/ 25408 h 412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04912" h="412953">
                  <a:moveTo>
                    <a:pt x="0" y="201621"/>
                  </a:moveTo>
                  <a:cubicBezTo>
                    <a:pt x="115490" y="86527"/>
                    <a:pt x="230981" y="-28567"/>
                    <a:pt x="352425" y="6358"/>
                  </a:cubicBezTo>
                  <a:cubicBezTo>
                    <a:pt x="473869" y="41283"/>
                    <a:pt x="621506" y="387359"/>
                    <a:pt x="728662" y="411171"/>
                  </a:cubicBezTo>
                  <a:cubicBezTo>
                    <a:pt x="835818" y="434983"/>
                    <a:pt x="915987" y="213527"/>
                    <a:pt x="995362" y="149233"/>
                  </a:cubicBezTo>
                  <a:cubicBezTo>
                    <a:pt x="1074737" y="84939"/>
                    <a:pt x="1139824" y="55173"/>
                    <a:pt x="1204912" y="25408"/>
                  </a:cubicBezTo>
                </a:path>
              </a:pathLst>
            </a:custGeom>
            <a:noFill/>
            <a:ln w="63500">
              <a:solidFill>
                <a:schemeClr val="accent5"/>
              </a:solidFill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296515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4F65A-AF18-4CE6-845A-DA5FA3A2E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6790" y="309281"/>
            <a:ext cx="9086265" cy="850902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4200" dirty="0"/>
              <a:t>Application: Crawler robot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D2A46BC-2E77-4BAC-93B1-53A9C948180B}"/>
              </a:ext>
            </a:extLst>
          </p:cNvPr>
          <p:cNvSpPr txBox="1"/>
          <p:nvPr/>
        </p:nvSpPr>
        <p:spPr>
          <a:xfrm>
            <a:off x="733671" y="3943034"/>
            <a:ext cx="9837913" cy="20341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States: &lt;</a:t>
            </a:r>
            <a:r>
              <a:rPr lang="en-US" sz="2000" dirty="0"/>
              <a:t>Location, Arm1 angle, Arm2 angle&gt;</a:t>
            </a:r>
            <a:endParaRPr lang="en-US" sz="20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Actions: </a:t>
            </a:r>
            <a:r>
              <a:rPr lang="en-US" sz="2000" dirty="0"/>
              <a:t>increase Arm1 angle, decrease Arm1 angle,</a:t>
            </a:r>
          </a:p>
          <a:p>
            <a:pPr lvl="2"/>
            <a:r>
              <a:rPr lang="en-US" sz="2000" dirty="0"/>
              <a:t>       increase Arm2 angle, decrease Arm2 angle.</a:t>
            </a:r>
            <a:endParaRPr lang="en-US" sz="2000" b="1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Reward Function: </a:t>
            </a:r>
            <a:r>
              <a:rPr lang="en-US" sz="2000" dirty="0"/>
              <a:t>+1 if robot moves right, -1 if robot moves left.</a:t>
            </a:r>
            <a:endParaRPr lang="en-US" sz="2000" b="1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Transition model: </a:t>
            </a:r>
            <a:r>
              <a:rPr lang="en-US" sz="2000" dirty="0"/>
              <a:t>model of box movement caused by arm movements.</a:t>
            </a:r>
            <a:endParaRPr lang="en-US" sz="20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22B6919-C498-4F22-A2F4-09BE640F7F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76617" y="1519038"/>
            <a:ext cx="4504203" cy="220992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F5F9884-2A1D-4B3C-9D5F-728181980355}"/>
              </a:ext>
            </a:extLst>
          </p:cNvPr>
          <p:cNvSpPr txBox="1"/>
          <p:nvPr/>
        </p:nvSpPr>
        <p:spPr>
          <a:xfrm>
            <a:off x="6664201" y="1836440"/>
            <a:ext cx="6447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b="1" dirty="0">
                <a:solidFill>
                  <a:schemeClr val="bg1"/>
                </a:solidFill>
              </a:rPr>
              <a:t>Arm1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401A53-7479-45F0-8E52-097892FAB0D1}"/>
              </a:ext>
            </a:extLst>
          </p:cNvPr>
          <p:cNvSpPr txBox="1"/>
          <p:nvPr/>
        </p:nvSpPr>
        <p:spPr>
          <a:xfrm>
            <a:off x="7414531" y="2446686"/>
            <a:ext cx="6447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b="1" dirty="0">
                <a:solidFill>
                  <a:schemeClr val="bg1"/>
                </a:solidFill>
              </a:rPr>
              <a:t>Arm2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9E4E5DE-AA93-409E-8186-53125A78D1AD}"/>
              </a:ext>
            </a:extLst>
          </p:cNvPr>
          <p:cNvCxnSpPr/>
          <p:nvPr/>
        </p:nvCxnSpPr>
        <p:spPr>
          <a:xfrm flipH="1">
            <a:off x="6481823" y="2097363"/>
            <a:ext cx="277792" cy="364256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2E1D369-0E33-4F4B-8263-C7E8ED364F02}"/>
              </a:ext>
            </a:extLst>
          </p:cNvPr>
          <p:cNvCxnSpPr>
            <a:cxnSpLocks/>
          </p:cNvCxnSpPr>
          <p:nvPr/>
        </p:nvCxnSpPr>
        <p:spPr>
          <a:xfrm flipH="1">
            <a:off x="7080830" y="2754463"/>
            <a:ext cx="407990" cy="213677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Arc 13">
            <a:extLst>
              <a:ext uri="{FF2B5EF4-FFF2-40B4-BE49-F238E27FC236}">
                <a16:creationId xmlns:a16="http://schemas.microsoft.com/office/drawing/2014/main" id="{35E1FFDD-649D-4A44-B39F-0FCBDEC7D88C}"/>
              </a:ext>
            </a:extLst>
          </p:cNvPr>
          <p:cNvSpPr/>
          <p:nvPr/>
        </p:nvSpPr>
        <p:spPr>
          <a:xfrm rot="12116812">
            <a:off x="6862869" y="2554811"/>
            <a:ext cx="435921" cy="378393"/>
          </a:xfrm>
          <a:prstGeom prst="arc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c 14">
            <a:extLst>
              <a:ext uri="{FF2B5EF4-FFF2-40B4-BE49-F238E27FC236}">
                <a16:creationId xmlns:a16="http://schemas.microsoft.com/office/drawing/2014/main" id="{6EA624BB-6A7C-4646-9529-F52A314B16FE}"/>
              </a:ext>
            </a:extLst>
          </p:cNvPr>
          <p:cNvSpPr/>
          <p:nvPr/>
        </p:nvSpPr>
        <p:spPr>
          <a:xfrm rot="7031080">
            <a:off x="6025296" y="2334305"/>
            <a:ext cx="398437" cy="305506"/>
          </a:xfrm>
          <a:prstGeom prst="arc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C9FE0F9-89D2-43CE-B7F7-165EC2D31084}"/>
              </a:ext>
            </a:extLst>
          </p:cNvPr>
          <p:cNvSpPr/>
          <p:nvPr/>
        </p:nvSpPr>
        <p:spPr>
          <a:xfrm>
            <a:off x="4823922" y="3254694"/>
            <a:ext cx="93307" cy="9499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8AC71B9-B57B-482E-A8EB-229AF3500CCB}"/>
              </a:ext>
            </a:extLst>
          </p:cNvPr>
          <p:cNvSpPr txBox="1"/>
          <p:nvPr/>
        </p:nvSpPr>
        <p:spPr>
          <a:xfrm>
            <a:off x="3679317" y="2179281"/>
            <a:ext cx="9332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b="1" dirty="0">
                <a:solidFill>
                  <a:schemeClr val="bg1"/>
                </a:solidFill>
              </a:rPr>
              <a:t>Location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B27FE77-2E58-4690-9DA0-C373B32DD5E6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145951" y="2503072"/>
            <a:ext cx="691635" cy="765534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98018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4F65A-AF18-4CE6-845A-DA5FA3A2E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233" y="486261"/>
            <a:ext cx="11105534" cy="850902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4200" dirty="0"/>
              <a:t>Application: The Multi-armed Bandit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D2A46BC-2E77-4BAC-93B1-53A9C948180B}"/>
              </a:ext>
            </a:extLst>
          </p:cNvPr>
          <p:cNvSpPr txBox="1"/>
          <p:nvPr/>
        </p:nvSpPr>
        <p:spPr>
          <a:xfrm>
            <a:off x="5816480" y="2584112"/>
            <a:ext cx="5832287" cy="33458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/>
              <a:t>States: </a:t>
            </a:r>
            <a:r>
              <a:rPr lang="en-US" sz="2400" dirty="0"/>
              <a:t>only 1 state</a:t>
            </a:r>
            <a:endParaRPr lang="en-US" sz="2400" b="1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/>
              <a:t>Actions: </a:t>
            </a:r>
            <a:r>
              <a:rPr lang="en-US" sz="2400" dirty="0"/>
              <a:t>pull one of </a:t>
            </a:r>
            <a:r>
              <a:rPr lang="en-US" sz="2400" i="1" dirty="0"/>
              <a:t>k</a:t>
            </a:r>
            <a:r>
              <a:rPr lang="en-US" sz="2400" dirty="0"/>
              <a:t> arms</a:t>
            </a:r>
            <a:endParaRPr lang="en-US" sz="2400" b="1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/>
              <a:t>Reward Function</a:t>
            </a:r>
            <a:r>
              <a:rPr lang="en-US" sz="2400" dirty="0"/>
              <a:t>: receive reward based on a probability distribution associated with each arm.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/>
              <a:t>Transition model: </a:t>
            </a:r>
            <a:r>
              <a:rPr lang="en-US" sz="2400" dirty="0"/>
              <a:t>no transitions</a:t>
            </a:r>
            <a:endParaRPr lang="en-US" sz="24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22B6919-C498-4F22-A2F4-09BE640F7F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5514" y="2782386"/>
            <a:ext cx="4168626" cy="29104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D6EF860-EBCC-4806-8D01-5178AB149F33}"/>
              </a:ext>
            </a:extLst>
          </p:cNvPr>
          <p:cNvSpPr txBox="1"/>
          <p:nvPr/>
        </p:nvSpPr>
        <p:spPr>
          <a:xfrm>
            <a:off x="1821432" y="1519083"/>
            <a:ext cx="85491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3200" dirty="0"/>
              <a:t>A Simple Reinforcement Learning Problem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809F3E9-983C-4203-8937-B835D95A7683}"/>
              </a:ext>
            </a:extLst>
          </p:cNvPr>
          <p:cNvSpPr/>
          <p:nvPr/>
        </p:nvSpPr>
        <p:spPr>
          <a:xfrm>
            <a:off x="2785675" y="6410219"/>
            <a:ext cx="916569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&lt;https://en.wikipedia.org/w/index.php?title=Multi-armed_bandit&amp;oldid=935049159&gt; [accessed 12 February 2020] </a:t>
            </a:r>
          </a:p>
        </p:txBody>
      </p:sp>
    </p:spTree>
    <p:extLst>
      <p:ext uri="{BB962C8B-B14F-4D97-AF65-F5344CB8AC3E}">
        <p14:creationId xmlns:p14="http://schemas.microsoft.com/office/powerpoint/2010/main" val="144330725"/>
      </p:ext>
    </p:extLst>
  </p:cSld>
  <p:clrMapOvr>
    <a:masterClrMapping/>
  </p:clrMapOvr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marL="514350" indent="-514350" algn="l">
          <a:buFont typeface="+mj-lt"/>
          <a:buAutoNum type="arabicPeriod"/>
          <a:defRPr sz="32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2455</TotalTime>
  <Words>1702</Words>
  <Application>Microsoft Office PowerPoint</Application>
  <PresentationFormat>Widescreen</PresentationFormat>
  <Paragraphs>196</Paragraphs>
  <Slides>50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6" baseType="lpstr">
      <vt:lpstr>Arial</vt:lpstr>
      <vt:lpstr>Cambria Math</vt:lpstr>
      <vt:lpstr>Century Gothic</vt:lpstr>
      <vt:lpstr>Courier New</vt:lpstr>
      <vt:lpstr>Wingdings 3</vt:lpstr>
      <vt:lpstr>Slice</vt:lpstr>
      <vt:lpstr>Multi-Armed Bandits</vt:lpstr>
      <vt:lpstr>References</vt:lpstr>
      <vt:lpstr>3 Types of Machine Learning</vt:lpstr>
      <vt:lpstr>Some Characteristics of Reinforcement Learning</vt:lpstr>
      <vt:lpstr>MARKOV DECISION PROCESSES</vt:lpstr>
      <vt:lpstr>The MDP decision framework </vt:lpstr>
      <vt:lpstr>Markov decision processes</vt:lpstr>
      <vt:lpstr>Application: Crawler robot</vt:lpstr>
      <vt:lpstr>Application: The Multi-armed Bandit</vt:lpstr>
      <vt:lpstr>The Reinforcement Learning Problem</vt:lpstr>
      <vt:lpstr>The Multi-Arm Bandit Learning Problem</vt:lpstr>
      <vt:lpstr>Why Study Multi-armed Bandits?</vt:lpstr>
      <vt:lpstr>Multi-armed bandit Applications</vt:lpstr>
      <vt:lpstr>choosing an action: exploration vs exploitation</vt:lpstr>
      <vt:lpstr>How/When should we explore / exploit ?</vt:lpstr>
      <vt:lpstr>5 multi-armed Bandit Algorithms</vt:lpstr>
      <vt:lpstr>Greedy Method</vt:lpstr>
      <vt:lpstr>Greedy Method Weaknesses</vt:lpstr>
      <vt:lpstr>ϵ-Greedy Method</vt:lpstr>
      <vt:lpstr>Experiments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ϵ-Greedy Method Weaknesses</vt:lpstr>
      <vt:lpstr>Upper Confidence Bound (UCB) Algorithm</vt:lpstr>
      <vt:lpstr>Upper Confidence Bound (UCB) Algorithm</vt:lpstr>
      <vt:lpstr>PowerPoint Presentation</vt:lpstr>
      <vt:lpstr>Upper Confidence Bound (UCB) Algorithm</vt:lpstr>
      <vt:lpstr>PowerPoint Presentation</vt:lpstr>
      <vt:lpstr>PowerPoint Presentation</vt:lpstr>
      <vt:lpstr>PowerPoint Presentation</vt:lpstr>
      <vt:lpstr>PowerPoint Presentation</vt:lpstr>
      <vt:lpstr>Multi-Armed Bandits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Multi-Armed Bandits</dc:title>
  <dc:creator>Scott O'Hara</dc:creator>
  <cp:lastModifiedBy>Scott O'Hara</cp:lastModifiedBy>
  <cp:revision>76</cp:revision>
  <dcterms:created xsi:type="dcterms:W3CDTF">2020-02-12T15:41:05Z</dcterms:created>
  <dcterms:modified xsi:type="dcterms:W3CDTF">2020-03-09T19:37:55Z</dcterms:modified>
</cp:coreProperties>
</file>